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378" r:id="rId3"/>
    <p:sldId id="327" r:id="rId4"/>
    <p:sldId id="347" r:id="rId5"/>
    <p:sldId id="371" r:id="rId6"/>
    <p:sldId id="368" r:id="rId7"/>
    <p:sldId id="257" r:id="rId8"/>
    <p:sldId id="348" r:id="rId9"/>
    <p:sldId id="261" r:id="rId10"/>
    <p:sldId id="263" r:id="rId11"/>
    <p:sldId id="264" r:id="rId12"/>
    <p:sldId id="372" r:id="rId13"/>
    <p:sldId id="265" r:id="rId14"/>
    <p:sldId id="360" r:id="rId15"/>
    <p:sldId id="361" r:id="rId16"/>
    <p:sldId id="373" r:id="rId17"/>
    <p:sldId id="267" r:id="rId18"/>
    <p:sldId id="311" r:id="rId19"/>
    <p:sldId id="351" r:id="rId20"/>
    <p:sldId id="349" r:id="rId21"/>
    <p:sldId id="268" r:id="rId22"/>
    <p:sldId id="269" r:id="rId23"/>
    <p:sldId id="271" r:id="rId24"/>
    <p:sldId id="272" r:id="rId25"/>
    <p:sldId id="273" r:id="rId26"/>
    <p:sldId id="275" r:id="rId27"/>
    <p:sldId id="276" r:id="rId28"/>
    <p:sldId id="277" r:id="rId29"/>
    <p:sldId id="320" r:id="rId30"/>
    <p:sldId id="384" r:id="rId31"/>
    <p:sldId id="280" r:id="rId32"/>
    <p:sldId id="377" r:id="rId33"/>
    <p:sldId id="281" r:id="rId34"/>
    <p:sldId id="282" r:id="rId35"/>
    <p:sldId id="374" r:id="rId36"/>
    <p:sldId id="357" r:id="rId37"/>
    <p:sldId id="352" r:id="rId38"/>
    <p:sldId id="353" r:id="rId39"/>
    <p:sldId id="379" r:id="rId40"/>
    <p:sldId id="356" r:id="rId41"/>
    <p:sldId id="284" r:id="rId42"/>
    <p:sldId id="285" r:id="rId43"/>
    <p:sldId id="286" r:id="rId44"/>
    <p:sldId id="289" r:id="rId45"/>
    <p:sldId id="293" r:id="rId46"/>
    <p:sldId id="367" r:id="rId47"/>
    <p:sldId id="294" r:id="rId48"/>
    <p:sldId id="295" r:id="rId49"/>
    <p:sldId id="296" r:id="rId50"/>
    <p:sldId id="297" r:id="rId51"/>
    <p:sldId id="298" r:id="rId52"/>
    <p:sldId id="299" r:id="rId53"/>
    <p:sldId id="301" r:id="rId54"/>
    <p:sldId id="326" r:id="rId55"/>
    <p:sldId id="385" r:id="rId56"/>
    <p:sldId id="303" r:id="rId57"/>
    <p:sldId id="304" r:id="rId58"/>
  </p:sldIdLst>
  <p:sldSz cx="9144000" cy="6858000" type="screen4x3"/>
  <p:notesSz cx="6858000" cy="9144000"/>
  <p:defaultText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1516" autoAdjust="0"/>
  </p:normalViewPr>
  <p:slideViewPr>
    <p:cSldViewPr>
      <p:cViewPr>
        <p:scale>
          <a:sx n="73" d="100"/>
          <a:sy n="73" d="100"/>
        </p:scale>
        <p:origin x="-1296" y="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AE"/>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AE"/>
          </a:p>
        </p:txBody>
      </p:sp>
      <p:sp>
        <p:nvSpPr>
          <p:cNvPr id="4" name="عنصر نائب للتاريخ 3"/>
          <p:cNvSpPr>
            <a:spLocks noGrp="1"/>
          </p:cNvSpPr>
          <p:nvPr>
            <p:ph type="dt" sz="half" idx="10"/>
          </p:nvPr>
        </p:nvSpPr>
        <p:spPr/>
        <p:txBody>
          <a:bodyPr/>
          <a:lstStyle/>
          <a:p>
            <a:fld id="{7FB96B81-9642-4436-8833-582A87EFE37C}" type="datetimeFigureOut">
              <a:rPr lang="ar-AE" smtClean="0"/>
              <a:pPr/>
              <a:t>28/03/1440</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16E98588-9C5B-479A-9BCC-2661C513D891}" type="slidenum">
              <a:rPr lang="ar-AE" smtClean="0"/>
              <a:pPr/>
              <a:t>‹#›</a:t>
            </a:fld>
            <a:endParaRPr lang="ar-A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AE"/>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4" name="عنصر نائب للتاريخ 3"/>
          <p:cNvSpPr>
            <a:spLocks noGrp="1"/>
          </p:cNvSpPr>
          <p:nvPr>
            <p:ph type="dt" sz="half" idx="10"/>
          </p:nvPr>
        </p:nvSpPr>
        <p:spPr/>
        <p:txBody>
          <a:bodyPr/>
          <a:lstStyle/>
          <a:p>
            <a:fld id="{7FB96B81-9642-4436-8833-582A87EFE37C}" type="datetimeFigureOut">
              <a:rPr lang="ar-AE" smtClean="0"/>
              <a:pPr/>
              <a:t>28/03/1440</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16E98588-9C5B-479A-9BCC-2661C513D891}" type="slidenum">
              <a:rPr lang="ar-AE" smtClean="0"/>
              <a:pPr/>
              <a:t>‹#›</a:t>
            </a:fld>
            <a:endParaRPr lang="ar-A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AE"/>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4" name="عنصر نائب للتاريخ 3"/>
          <p:cNvSpPr>
            <a:spLocks noGrp="1"/>
          </p:cNvSpPr>
          <p:nvPr>
            <p:ph type="dt" sz="half" idx="10"/>
          </p:nvPr>
        </p:nvSpPr>
        <p:spPr/>
        <p:txBody>
          <a:bodyPr/>
          <a:lstStyle/>
          <a:p>
            <a:fld id="{7FB96B81-9642-4436-8833-582A87EFE37C}" type="datetimeFigureOut">
              <a:rPr lang="ar-AE" smtClean="0"/>
              <a:pPr/>
              <a:t>28/03/1440</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16E98588-9C5B-479A-9BCC-2661C513D891}" type="slidenum">
              <a:rPr lang="ar-AE" smtClean="0"/>
              <a:pPr/>
              <a:t>‹#›</a:t>
            </a:fld>
            <a:endParaRPr lang="ar-A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AE"/>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4" name="عنصر نائب للتاريخ 3"/>
          <p:cNvSpPr>
            <a:spLocks noGrp="1"/>
          </p:cNvSpPr>
          <p:nvPr>
            <p:ph type="dt" sz="half" idx="10"/>
          </p:nvPr>
        </p:nvSpPr>
        <p:spPr/>
        <p:txBody>
          <a:bodyPr/>
          <a:lstStyle/>
          <a:p>
            <a:fld id="{7FB96B81-9642-4436-8833-582A87EFE37C}" type="datetimeFigureOut">
              <a:rPr lang="ar-AE" smtClean="0"/>
              <a:pPr/>
              <a:t>28/03/1440</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16E98588-9C5B-479A-9BCC-2661C513D891}" type="slidenum">
              <a:rPr lang="ar-AE" smtClean="0"/>
              <a:pPr/>
              <a:t>‹#›</a:t>
            </a:fld>
            <a:endParaRPr lang="ar-A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AE"/>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FB96B81-9642-4436-8833-582A87EFE37C}" type="datetimeFigureOut">
              <a:rPr lang="ar-AE" smtClean="0"/>
              <a:pPr/>
              <a:t>28/03/1440</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16E98588-9C5B-479A-9BCC-2661C513D891}" type="slidenum">
              <a:rPr lang="ar-AE" smtClean="0"/>
              <a:pPr/>
              <a:t>‹#›</a:t>
            </a:fld>
            <a:endParaRPr lang="ar-A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AE"/>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5" name="عنصر نائب للتاريخ 4"/>
          <p:cNvSpPr>
            <a:spLocks noGrp="1"/>
          </p:cNvSpPr>
          <p:nvPr>
            <p:ph type="dt" sz="half" idx="10"/>
          </p:nvPr>
        </p:nvSpPr>
        <p:spPr/>
        <p:txBody>
          <a:bodyPr/>
          <a:lstStyle/>
          <a:p>
            <a:fld id="{7FB96B81-9642-4436-8833-582A87EFE37C}" type="datetimeFigureOut">
              <a:rPr lang="ar-AE" smtClean="0"/>
              <a:pPr/>
              <a:t>28/03/1440</a:t>
            </a:fld>
            <a:endParaRPr lang="ar-AE"/>
          </a:p>
        </p:txBody>
      </p:sp>
      <p:sp>
        <p:nvSpPr>
          <p:cNvPr id="6" name="عنصر نائب للتذييل 5"/>
          <p:cNvSpPr>
            <a:spLocks noGrp="1"/>
          </p:cNvSpPr>
          <p:nvPr>
            <p:ph type="ftr" sz="quarter" idx="11"/>
          </p:nvPr>
        </p:nvSpPr>
        <p:spPr/>
        <p:txBody>
          <a:bodyPr/>
          <a:lstStyle/>
          <a:p>
            <a:endParaRPr lang="ar-AE"/>
          </a:p>
        </p:txBody>
      </p:sp>
      <p:sp>
        <p:nvSpPr>
          <p:cNvPr id="7" name="عنصر نائب لرقم الشريحة 6"/>
          <p:cNvSpPr>
            <a:spLocks noGrp="1"/>
          </p:cNvSpPr>
          <p:nvPr>
            <p:ph type="sldNum" sz="quarter" idx="12"/>
          </p:nvPr>
        </p:nvSpPr>
        <p:spPr/>
        <p:txBody>
          <a:bodyPr/>
          <a:lstStyle/>
          <a:p>
            <a:fld id="{16E98588-9C5B-479A-9BCC-2661C513D891}" type="slidenum">
              <a:rPr lang="ar-AE" smtClean="0"/>
              <a:pPr/>
              <a:t>‹#›</a:t>
            </a:fld>
            <a:endParaRPr lang="ar-A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AE"/>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7" name="عنصر نائب للتاريخ 6"/>
          <p:cNvSpPr>
            <a:spLocks noGrp="1"/>
          </p:cNvSpPr>
          <p:nvPr>
            <p:ph type="dt" sz="half" idx="10"/>
          </p:nvPr>
        </p:nvSpPr>
        <p:spPr/>
        <p:txBody>
          <a:bodyPr/>
          <a:lstStyle/>
          <a:p>
            <a:fld id="{7FB96B81-9642-4436-8833-582A87EFE37C}" type="datetimeFigureOut">
              <a:rPr lang="ar-AE" smtClean="0"/>
              <a:pPr/>
              <a:t>28/03/1440</a:t>
            </a:fld>
            <a:endParaRPr lang="ar-AE"/>
          </a:p>
        </p:txBody>
      </p:sp>
      <p:sp>
        <p:nvSpPr>
          <p:cNvPr id="8" name="عنصر نائب للتذييل 7"/>
          <p:cNvSpPr>
            <a:spLocks noGrp="1"/>
          </p:cNvSpPr>
          <p:nvPr>
            <p:ph type="ftr" sz="quarter" idx="11"/>
          </p:nvPr>
        </p:nvSpPr>
        <p:spPr/>
        <p:txBody>
          <a:bodyPr/>
          <a:lstStyle/>
          <a:p>
            <a:endParaRPr lang="ar-AE"/>
          </a:p>
        </p:txBody>
      </p:sp>
      <p:sp>
        <p:nvSpPr>
          <p:cNvPr id="9" name="عنصر نائب لرقم الشريحة 8"/>
          <p:cNvSpPr>
            <a:spLocks noGrp="1"/>
          </p:cNvSpPr>
          <p:nvPr>
            <p:ph type="sldNum" sz="quarter" idx="12"/>
          </p:nvPr>
        </p:nvSpPr>
        <p:spPr/>
        <p:txBody>
          <a:bodyPr/>
          <a:lstStyle/>
          <a:p>
            <a:fld id="{16E98588-9C5B-479A-9BCC-2661C513D891}" type="slidenum">
              <a:rPr lang="ar-AE" smtClean="0"/>
              <a:pPr/>
              <a:t>‹#›</a:t>
            </a:fld>
            <a:endParaRPr lang="ar-A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AE"/>
          </a:p>
        </p:txBody>
      </p:sp>
      <p:sp>
        <p:nvSpPr>
          <p:cNvPr id="3" name="عنصر نائب للتاريخ 2"/>
          <p:cNvSpPr>
            <a:spLocks noGrp="1"/>
          </p:cNvSpPr>
          <p:nvPr>
            <p:ph type="dt" sz="half" idx="10"/>
          </p:nvPr>
        </p:nvSpPr>
        <p:spPr/>
        <p:txBody>
          <a:bodyPr/>
          <a:lstStyle/>
          <a:p>
            <a:fld id="{7FB96B81-9642-4436-8833-582A87EFE37C}" type="datetimeFigureOut">
              <a:rPr lang="ar-AE" smtClean="0"/>
              <a:pPr/>
              <a:t>28/03/1440</a:t>
            </a:fld>
            <a:endParaRPr lang="ar-AE"/>
          </a:p>
        </p:txBody>
      </p:sp>
      <p:sp>
        <p:nvSpPr>
          <p:cNvPr id="4" name="عنصر نائب للتذييل 3"/>
          <p:cNvSpPr>
            <a:spLocks noGrp="1"/>
          </p:cNvSpPr>
          <p:nvPr>
            <p:ph type="ftr" sz="quarter" idx="11"/>
          </p:nvPr>
        </p:nvSpPr>
        <p:spPr/>
        <p:txBody>
          <a:bodyPr/>
          <a:lstStyle/>
          <a:p>
            <a:endParaRPr lang="ar-AE"/>
          </a:p>
        </p:txBody>
      </p:sp>
      <p:sp>
        <p:nvSpPr>
          <p:cNvPr id="5" name="عنصر نائب لرقم الشريحة 4"/>
          <p:cNvSpPr>
            <a:spLocks noGrp="1"/>
          </p:cNvSpPr>
          <p:nvPr>
            <p:ph type="sldNum" sz="quarter" idx="12"/>
          </p:nvPr>
        </p:nvSpPr>
        <p:spPr/>
        <p:txBody>
          <a:bodyPr/>
          <a:lstStyle/>
          <a:p>
            <a:fld id="{16E98588-9C5B-479A-9BCC-2661C513D891}" type="slidenum">
              <a:rPr lang="ar-AE" smtClean="0"/>
              <a:pPr/>
              <a:t>‹#›</a:t>
            </a:fld>
            <a:endParaRPr lang="ar-A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FB96B81-9642-4436-8833-582A87EFE37C}" type="datetimeFigureOut">
              <a:rPr lang="ar-AE" smtClean="0"/>
              <a:pPr/>
              <a:t>28/03/1440</a:t>
            </a:fld>
            <a:endParaRPr lang="ar-AE"/>
          </a:p>
        </p:txBody>
      </p:sp>
      <p:sp>
        <p:nvSpPr>
          <p:cNvPr id="3" name="عنصر نائب للتذييل 2"/>
          <p:cNvSpPr>
            <a:spLocks noGrp="1"/>
          </p:cNvSpPr>
          <p:nvPr>
            <p:ph type="ftr" sz="quarter" idx="11"/>
          </p:nvPr>
        </p:nvSpPr>
        <p:spPr/>
        <p:txBody>
          <a:bodyPr/>
          <a:lstStyle/>
          <a:p>
            <a:endParaRPr lang="ar-AE"/>
          </a:p>
        </p:txBody>
      </p:sp>
      <p:sp>
        <p:nvSpPr>
          <p:cNvPr id="4" name="عنصر نائب لرقم الشريحة 3"/>
          <p:cNvSpPr>
            <a:spLocks noGrp="1"/>
          </p:cNvSpPr>
          <p:nvPr>
            <p:ph type="sldNum" sz="quarter" idx="12"/>
          </p:nvPr>
        </p:nvSpPr>
        <p:spPr/>
        <p:txBody>
          <a:bodyPr/>
          <a:lstStyle/>
          <a:p>
            <a:fld id="{16E98588-9C5B-479A-9BCC-2661C513D891}" type="slidenum">
              <a:rPr lang="ar-AE" smtClean="0"/>
              <a:pPr/>
              <a:t>‹#›</a:t>
            </a:fld>
            <a:endParaRPr lang="ar-A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AE"/>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FB96B81-9642-4436-8833-582A87EFE37C}" type="datetimeFigureOut">
              <a:rPr lang="ar-AE" smtClean="0"/>
              <a:pPr/>
              <a:t>28/03/1440</a:t>
            </a:fld>
            <a:endParaRPr lang="ar-AE"/>
          </a:p>
        </p:txBody>
      </p:sp>
      <p:sp>
        <p:nvSpPr>
          <p:cNvPr id="6" name="عنصر نائب للتذييل 5"/>
          <p:cNvSpPr>
            <a:spLocks noGrp="1"/>
          </p:cNvSpPr>
          <p:nvPr>
            <p:ph type="ftr" sz="quarter" idx="11"/>
          </p:nvPr>
        </p:nvSpPr>
        <p:spPr/>
        <p:txBody>
          <a:bodyPr/>
          <a:lstStyle/>
          <a:p>
            <a:endParaRPr lang="ar-AE"/>
          </a:p>
        </p:txBody>
      </p:sp>
      <p:sp>
        <p:nvSpPr>
          <p:cNvPr id="7" name="عنصر نائب لرقم الشريحة 6"/>
          <p:cNvSpPr>
            <a:spLocks noGrp="1"/>
          </p:cNvSpPr>
          <p:nvPr>
            <p:ph type="sldNum" sz="quarter" idx="12"/>
          </p:nvPr>
        </p:nvSpPr>
        <p:spPr/>
        <p:txBody>
          <a:bodyPr/>
          <a:lstStyle/>
          <a:p>
            <a:fld id="{16E98588-9C5B-479A-9BCC-2661C513D891}" type="slidenum">
              <a:rPr lang="ar-AE" smtClean="0"/>
              <a:pPr/>
              <a:t>‹#›</a:t>
            </a:fld>
            <a:endParaRPr lang="ar-A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AE"/>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AE"/>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FB96B81-9642-4436-8833-582A87EFE37C}" type="datetimeFigureOut">
              <a:rPr lang="ar-AE" smtClean="0"/>
              <a:pPr/>
              <a:t>28/03/1440</a:t>
            </a:fld>
            <a:endParaRPr lang="ar-AE"/>
          </a:p>
        </p:txBody>
      </p:sp>
      <p:sp>
        <p:nvSpPr>
          <p:cNvPr id="6" name="عنصر نائب للتذييل 5"/>
          <p:cNvSpPr>
            <a:spLocks noGrp="1"/>
          </p:cNvSpPr>
          <p:nvPr>
            <p:ph type="ftr" sz="quarter" idx="11"/>
          </p:nvPr>
        </p:nvSpPr>
        <p:spPr/>
        <p:txBody>
          <a:bodyPr/>
          <a:lstStyle/>
          <a:p>
            <a:endParaRPr lang="ar-AE"/>
          </a:p>
        </p:txBody>
      </p:sp>
      <p:sp>
        <p:nvSpPr>
          <p:cNvPr id="7" name="عنصر نائب لرقم الشريحة 6"/>
          <p:cNvSpPr>
            <a:spLocks noGrp="1"/>
          </p:cNvSpPr>
          <p:nvPr>
            <p:ph type="sldNum" sz="quarter" idx="12"/>
          </p:nvPr>
        </p:nvSpPr>
        <p:spPr/>
        <p:txBody>
          <a:bodyPr/>
          <a:lstStyle/>
          <a:p>
            <a:fld id="{16E98588-9C5B-479A-9BCC-2661C513D891}" type="slidenum">
              <a:rPr lang="ar-AE" smtClean="0"/>
              <a:pPr/>
              <a:t>‹#›</a:t>
            </a:fld>
            <a:endParaRPr lang="ar-A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AE"/>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FB96B81-9642-4436-8833-582A87EFE37C}" type="datetimeFigureOut">
              <a:rPr lang="ar-AE" smtClean="0"/>
              <a:pPr/>
              <a:t>28/03/1440</a:t>
            </a:fld>
            <a:endParaRPr lang="ar-AE"/>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AE"/>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E98588-9C5B-479A-9BCC-2661C513D891}" type="slidenum">
              <a:rPr lang="ar-AE" smtClean="0"/>
              <a:pPr/>
              <a:t>‹#›</a:t>
            </a:fld>
            <a:endParaRPr lang="ar-A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772817"/>
            <a:ext cx="7772400" cy="2448272"/>
          </a:xfrm>
        </p:spPr>
        <p:txBody>
          <a:bodyPr>
            <a:normAutofit fontScale="90000"/>
          </a:bodyPr>
          <a:lstStyle/>
          <a:p>
            <a:r>
              <a:rPr lang="ar-IQ" b="1" dirty="0" smtClean="0"/>
              <a:t>قال رسول الله (ص)</a:t>
            </a:r>
            <a:br>
              <a:rPr lang="ar-IQ" b="1" dirty="0" smtClean="0"/>
            </a:br>
            <a:r>
              <a:rPr lang="ar-IQ" dirty="0" smtClean="0"/>
              <a:t>العقول اقفال مفاتحه السؤال ،اسألوا رحمكم الله فالمثابين اربعة :السائل والمجيب والمستمع والمحب لهم </a:t>
            </a:r>
            <a:endParaRPr lang="ar-A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785794"/>
            <a:ext cx="8643998" cy="5786478"/>
          </a:xfrm>
        </p:spPr>
        <p:txBody>
          <a:bodyPr>
            <a:normAutofit fontScale="92500" lnSpcReduction="20000"/>
          </a:bodyPr>
          <a:lstStyle/>
          <a:p>
            <a:pPr algn="just"/>
            <a:r>
              <a:rPr lang="ar-SA" b="1" u="sng" dirty="0"/>
              <a:t>وان 1% من خلايا العضلات الق</a:t>
            </a:r>
            <a:r>
              <a:rPr lang="ar-SA" b="1" dirty="0"/>
              <a:t>لبية </a:t>
            </a:r>
            <a:r>
              <a:rPr lang="ar-SA" dirty="0"/>
              <a:t>لا تعمل في حالة الانقباض ولكنها لهـــــا خصائص لنقل الإثارة الكهربائية والتي تسمى بجهاز </a:t>
            </a:r>
            <a:r>
              <a:rPr lang="ar-SA" b="1" u="sng" dirty="0" smtClean="0"/>
              <a:t>التوصيل</a:t>
            </a:r>
            <a:r>
              <a:rPr lang="ar-AE" b="1" u="sng" dirty="0" smtClean="0"/>
              <a:t> والاثارة</a:t>
            </a:r>
            <a:r>
              <a:rPr lang="ar-SA" b="1" u="sng" dirty="0" smtClean="0"/>
              <a:t> </a:t>
            </a:r>
            <a:r>
              <a:rPr lang="ar-SA" dirty="0" smtClean="0"/>
              <a:t>، </a:t>
            </a:r>
            <a:r>
              <a:rPr lang="ar-SA" dirty="0"/>
              <a:t>وهي بتماس مع خلايا عضلة القلب ، لذا يعدها علماء </a:t>
            </a:r>
            <a:r>
              <a:rPr lang="ar-SA" dirty="0" err="1" smtClean="0"/>
              <a:t>الفس</a:t>
            </a:r>
            <a:r>
              <a:rPr lang="ar-IQ" dirty="0" err="1" smtClean="0"/>
              <a:t>يولوجي</a:t>
            </a:r>
            <a:r>
              <a:rPr lang="ar-SA" dirty="0" smtClean="0"/>
              <a:t> </a:t>
            </a:r>
            <a:r>
              <a:rPr lang="ar-SA" dirty="0"/>
              <a:t>بأنها ليف عضلي واحد وان إزالة الاستقطاب في أي ليف عضلي سوف يؤدي الى إثارة باقي الألياف الأخرى ، أي أن العضـــلة القلبيـــة كعـــضلة وكلـــيف </a:t>
            </a:r>
            <a:r>
              <a:rPr lang="ar-SA" b="1" u="sng" dirty="0"/>
              <a:t>تقع تحـــت قانــــون الــــكل او اللاشــــىء </a:t>
            </a:r>
            <a:r>
              <a:rPr lang="ar-SA" dirty="0" smtClean="0"/>
              <a:t>أي </a:t>
            </a:r>
            <a:r>
              <a:rPr lang="ar-SA" dirty="0"/>
              <a:t>عندما يكون الحافز الكهربائي فوق مستوى العتبة ، فأما العضلة سوف </a:t>
            </a:r>
            <a:r>
              <a:rPr lang="ar-SA" dirty="0" smtClean="0"/>
              <a:t>تستج</a:t>
            </a:r>
            <a:r>
              <a:rPr lang="ar-IQ" dirty="0" smtClean="0"/>
              <a:t>ي</a:t>
            </a:r>
            <a:r>
              <a:rPr lang="ar-SA" dirty="0" smtClean="0"/>
              <a:t>ب </a:t>
            </a:r>
            <a:r>
              <a:rPr lang="ar-SA" dirty="0"/>
              <a:t>كليا ، أما إذا كان اقل من مستوى العتبة ، فان العضلة سوف لا تستجيب لذلك الحافز ، غير ان العضلة القلبية </a:t>
            </a:r>
            <a:r>
              <a:rPr lang="ar-SA" b="1" u="sng" dirty="0"/>
              <a:t>تمر بفترة عصيان </a:t>
            </a:r>
            <a:r>
              <a:rPr lang="en-US" dirty="0"/>
              <a:t>Refractory period</a:t>
            </a:r>
            <a:r>
              <a:rPr lang="ar-SA" dirty="0"/>
              <a:t> أي عدم الاستجابة للحوافز على الرغم من قوة الحافز إذا كانت العضلة في مرحلة التقلص ، غير انها تستجيب في مرحلة الانبساط ، ولكن يعقبها مرحلة انبساط طويلة ، أي عدم الاستجابة الى حافز آخر حتى ولو تعرضت الى ذلك </a:t>
            </a:r>
            <a:r>
              <a:rPr lang="ar-IQ" dirty="0" smtClean="0"/>
              <a:t>.</a:t>
            </a:r>
            <a:endParaRPr lang="en-US" dirty="0"/>
          </a:p>
          <a:p>
            <a:endParaRPr lang="ar-A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643998" cy="6286544"/>
          </a:xfrm>
        </p:spPr>
        <p:txBody>
          <a:bodyPr>
            <a:normAutofit fontScale="77500" lnSpcReduction="20000"/>
          </a:bodyPr>
          <a:lstStyle/>
          <a:p>
            <a:pPr algn="just">
              <a:buNone/>
            </a:pPr>
            <a:r>
              <a:rPr lang="ar-SA" dirty="0"/>
              <a:t>وهي تعد من الخصائص المهمة لعضلة القلب ، لأنها تحافظ على وظيفة القلب كمضخة لدفع الدم من خلال الامتلاء في مرحلة الانبساط والانقباض لقذف </a:t>
            </a:r>
            <a:r>
              <a:rPr lang="ar-SA" dirty="0" smtClean="0"/>
              <a:t>الدم </a:t>
            </a:r>
            <a:r>
              <a:rPr lang="ar-IQ" dirty="0" smtClean="0"/>
              <a:t>اي </a:t>
            </a:r>
            <a:r>
              <a:rPr lang="ar-IQ" b="1" u="sng" dirty="0" smtClean="0"/>
              <a:t>تحافظ على خاصية النظمية </a:t>
            </a:r>
            <a:r>
              <a:rPr lang="ar-SA" dirty="0" smtClean="0"/>
              <a:t>، كما </a:t>
            </a:r>
            <a:r>
              <a:rPr lang="ar-SA" dirty="0"/>
              <a:t>تتميز عضلة القلب </a:t>
            </a:r>
            <a:r>
              <a:rPr lang="ar-SA" b="1" u="sng" dirty="0"/>
              <a:t>بأنها"ذاتية الانقباض" </a:t>
            </a:r>
            <a:r>
              <a:rPr lang="ar-SA" u="sng" dirty="0"/>
              <a:t>، أي عضلية الانقباض </a:t>
            </a:r>
            <a:r>
              <a:rPr lang="ar-SA" dirty="0"/>
              <a:t>، إذ تحتوي على خلايا متخصصة ذات قابلية على إزالة وإعادة الاستقطاب وبالتالي تحفيز الألياف العضلية لعضلة القلب ، وتدعى تلك الخلايا المتخصصة بالعقدة </a:t>
            </a:r>
            <a:r>
              <a:rPr lang="ar-SA" dirty="0" err="1"/>
              <a:t>الجيبية</a:t>
            </a:r>
            <a:r>
              <a:rPr lang="ar-SA" dirty="0"/>
              <a:t> ، واتصالها بخلايا متخصصة لنقل الايعازات وجهاز عصبي متكون من حزم وألياف عصبية ، وسوف نتطرق لاحقا بشكل تفصيلي لهذه العقدة المسئولة عن انقباضات عضلة القلب .</a:t>
            </a:r>
            <a:r>
              <a:rPr lang="ar-SA" b="1" dirty="0"/>
              <a:t> </a:t>
            </a:r>
            <a:r>
              <a:rPr lang="ar-SA" b="1" u="sng" dirty="0"/>
              <a:t>وكما تتأثر عضلة القلب بالأملاح المعدنية</a:t>
            </a:r>
            <a:r>
              <a:rPr lang="ar-SA" u="sng" dirty="0"/>
              <a:t> </a:t>
            </a:r>
            <a:r>
              <a:rPr lang="ar-SA" dirty="0"/>
              <a:t>من خلال إزالة وإعادة الاستقرار فيها ، والتي تحدد تلك الحركة عبر غشاء الخلية ،  هو الفرق بالتركيز على جانبي الغشاء .وظهر من خلال التجربة </a:t>
            </a:r>
            <a:r>
              <a:rPr lang="ar-SA" dirty="0" err="1"/>
              <a:t>ان</a:t>
            </a:r>
            <a:r>
              <a:rPr lang="ar-SA" dirty="0"/>
              <a:t> ( الكالسيوم) </a:t>
            </a:r>
            <a:r>
              <a:rPr lang="ar-SA" dirty="0" err="1"/>
              <a:t>و</a:t>
            </a:r>
            <a:r>
              <a:rPr lang="ar-SA" dirty="0"/>
              <a:t>(الصوديوم) مؤثرا في عملية زوال الاستقطاب وتقلص العضلة ، أما (</a:t>
            </a:r>
            <a:r>
              <a:rPr lang="ar-SA" dirty="0" err="1"/>
              <a:t>البوتاسيوم</a:t>
            </a:r>
            <a:r>
              <a:rPr lang="ar-SA" dirty="0"/>
              <a:t>) مؤثرا في عملية الانبساط وإطالة طوره . كما </a:t>
            </a:r>
            <a:r>
              <a:rPr lang="ar-SA" dirty="0" err="1"/>
              <a:t>ان</a:t>
            </a:r>
            <a:r>
              <a:rPr lang="ar-SA" dirty="0"/>
              <a:t> جريان الدم داخل حجرات القلب لا تتم خلالها عملية تبادل المغذيات والمنتجات </a:t>
            </a:r>
            <a:r>
              <a:rPr lang="ar-SA" dirty="0" err="1"/>
              <a:t>الايضية</a:t>
            </a:r>
            <a:r>
              <a:rPr lang="ar-SA" dirty="0"/>
              <a:t> مع الخلايا العضلية القلبية بل تستلم إمداداتها من الدم عبر الشرايين التاجية التي تخرج من الجزء الأول من الشريان  </a:t>
            </a:r>
            <a:r>
              <a:rPr lang="ar-SA" dirty="0" err="1"/>
              <a:t>ألابهر</a:t>
            </a:r>
            <a:r>
              <a:rPr lang="ar-SA" dirty="0"/>
              <a:t> ، والتي تقود </a:t>
            </a:r>
            <a:r>
              <a:rPr lang="ar-SA" dirty="0" err="1"/>
              <a:t>الى</a:t>
            </a:r>
            <a:r>
              <a:rPr lang="ar-SA" dirty="0"/>
              <a:t> شبكة متفرعة من الشرايين الصغيرة والأوردة المشابهة له ، وتصب معظمها في وريد واحد يصب في تجويف الأذين الأيمن ، ومن خصائص عضلة القلب ، هو سد حاجتها من ا</a:t>
            </a:r>
            <a:r>
              <a:rPr lang="ar-SA" b="1" u="sng" dirty="0"/>
              <a:t>لطاقة من خلال العمليات </a:t>
            </a:r>
            <a:r>
              <a:rPr lang="ar-SA" b="1" u="sng" dirty="0" err="1"/>
              <a:t>الايضية</a:t>
            </a:r>
            <a:r>
              <a:rPr lang="ar-SA" b="1" u="sng" dirty="0"/>
              <a:t> الهوائية </a:t>
            </a:r>
            <a:r>
              <a:rPr lang="ar-SA" dirty="0"/>
              <a:t>فقط . </a:t>
            </a:r>
            <a:endParaRPr lang="en-US" dirty="0"/>
          </a:p>
          <a:p>
            <a:pPr algn="just"/>
            <a:endParaRPr lang="ar-A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712968" cy="1143000"/>
          </a:xfrm>
        </p:spPr>
        <p:txBody>
          <a:bodyPr>
            <a:normAutofit/>
          </a:bodyPr>
          <a:lstStyle/>
          <a:p>
            <a:r>
              <a:rPr lang="ar-IQ" sz="2800" b="1" dirty="0"/>
              <a:t>و تكون (الموجة ت) مرتفعة في </a:t>
            </a:r>
            <a:r>
              <a:rPr lang="ar-IQ" sz="2800" b="1" dirty="0" smtClean="0"/>
              <a:t>حالات : زيادة </a:t>
            </a:r>
            <a:r>
              <a:rPr lang="ar-IQ" sz="2800" b="1" dirty="0"/>
              <a:t>البوتاسيوم في </a:t>
            </a:r>
            <a:r>
              <a:rPr lang="ar-IQ" sz="2800" b="1" dirty="0" smtClean="0"/>
              <a:t>الدم</a:t>
            </a:r>
            <a:endParaRPr lang="ar-IQ" sz="2800" b="1" dirty="0"/>
          </a:p>
        </p:txBody>
      </p:sp>
      <p:pic>
        <p:nvPicPr>
          <p:cNvPr id="151554"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181991" y="1700808"/>
            <a:ext cx="4126313" cy="33298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61290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525344"/>
          </a:xfrm>
        </p:spPr>
        <p:txBody>
          <a:bodyPr>
            <a:normAutofit/>
          </a:bodyPr>
          <a:lstStyle/>
          <a:p>
            <a:r>
              <a:rPr lang="ar-SA" u="sng" dirty="0"/>
              <a:t>معدل ضربات القلب</a:t>
            </a:r>
            <a:r>
              <a:rPr lang="en-US" u="sng" dirty="0"/>
              <a:t>Heart Rate     </a:t>
            </a:r>
            <a:endParaRPr lang="en-US" dirty="0"/>
          </a:p>
          <a:p>
            <a:pPr algn="just"/>
            <a:r>
              <a:rPr lang="ar-SA" dirty="0"/>
              <a:t>تعد عضلة القلب أهم عضلة في جسم الإنسان </a:t>
            </a:r>
            <a:r>
              <a:rPr lang="ar-SA" b="1" dirty="0"/>
              <a:t>وان قياس معدل ضربات القلب يعد مقياسا فسيولوجيا وعلى درجة من الأهمية رغم سهولة طريقة القياس</a:t>
            </a:r>
            <a:r>
              <a:rPr lang="ar-SA" dirty="0"/>
              <a:t> ومن خلاله يمكن تحديد شدة التمارين والأحمال البدنية وتقويم مستوى الأداء الرياضي والتأكد من فاعلية تحقيق أهداف المناهج التدريبية . </a:t>
            </a:r>
            <a:r>
              <a:rPr lang="ar-SA" u="sng" dirty="0"/>
              <a:t>ويمكن الشعور بالنبض من خلال </a:t>
            </a:r>
            <a:r>
              <a:rPr lang="ar-SA" b="1" u="sng" dirty="0"/>
              <a:t>الموجة المنتقلة </a:t>
            </a:r>
            <a:r>
              <a:rPr lang="ar-SA" u="sng" dirty="0"/>
              <a:t>اثر التقلص القلبي من القلب حتى الشريان الذي يجس فيه النبض من جراء ضخ القلب لكتلة من الدم خلال الشريان ويكون بنفس الوقت الذي يتقلص به القلب أي ان النبض موافق لضربة القلب   ( تقلص القلب </a:t>
            </a:r>
            <a:r>
              <a:rPr lang="en-US" u="sng" dirty="0" smtClean="0"/>
              <a:t>(</a:t>
            </a:r>
            <a:endParaRPr lang="ar-AE" u="sn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648072"/>
          </a:xfrm>
        </p:spPr>
        <p:txBody>
          <a:bodyPr>
            <a:normAutofit/>
          </a:bodyPr>
          <a:lstStyle/>
          <a:p>
            <a:r>
              <a:rPr lang="ar-SA" sz="3200" b="1" dirty="0"/>
              <a:t>العوامل المؤثرة على ضربات </a:t>
            </a:r>
            <a:r>
              <a:rPr lang="ar-SA" sz="3200" b="1" dirty="0" smtClean="0"/>
              <a:t>القلب</a:t>
            </a:r>
            <a:endParaRPr lang="ar-IQ" sz="3200" dirty="0"/>
          </a:p>
        </p:txBody>
      </p:sp>
      <p:sp>
        <p:nvSpPr>
          <p:cNvPr id="3" name="عنصر نائب للمحتوى 2"/>
          <p:cNvSpPr>
            <a:spLocks noGrp="1"/>
          </p:cNvSpPr>
          <p:nvPr>
            <p:ph idx="1"/>
          </p:nvPr>
        </p:nvSpPr>
        <p:spPr>
          <a:xfrm>
            <a:off x="107504" y="836712"/>
            <a:ext cx="8928992" cy="5904656"/>
          </a:xfrm>
        </p:spPr>
        <p:txBody>
          <a:bodyPr>
            <a:normAutofit/>
          </a:bodyPr>
          <a:lstStyle/>
          <a:p>
            <a:pPr marL="0" indent="0" rtl="0" fontAlgn="base">
              <a:buNone/>
            </a:pPr>
            <a:r>
              <a:rPr lang="ar-SA" sz="2000" dirty="0" smtClean="0"/>
              <a:t>ان </a:t>
            </a:r>
            <a:r>
              <a:rPr lang="ar-SA" sz="2000" dirty="0"/>
              <a:t>المعدل الطبيعي لضربات القلب </a:t>
            </a:r>
            <a:r>
              <a:rPr lang="ar-SA" sz="2000" dirty="0" err="1"/>
              <a:t>للانسان</a:t>
            </a:r>
            <a:r>
              <a:rPr lang="ar-SA" sz="2000" dirty="0"/>
              <a:t> تكون بحدود (70-80) ض/د ولكن لا يمكن التحدث عن </a:t>
            </a:r>
            <a:r>
              <a:rPr lang="ar-SA" sz="2400" dirty="0"/>
              <a:t>نبض </a:t>
            </a:r>
            <a:r>
              <a:rPr lang="ar-IQ" sz="2400" dirty="0" smtClean="0"/>
              <a:t> </a:t>
            </a:r>
            <a:r>
              <a:rPr lang="en-US" sz="2400" dirty="0" smtClean="0"/>
              <a:t> </a:t>
            </a:r>
            <a:r>
              <a:rPr lang="ar-IQ" sz="2400" dirty="0" smtClean="0"/>
              <a:t> </a:t>
            </a:r>
            <a:r>
              <a:rPr lang="en-US" sz="2400" dirty="0" smtClean="0"/>
              <a:t>:</a:t>
            </a:r>
            <a:r>
              <a:rPr lang="ar-IQ" sz="2400" dirty="0" smtClean="0"/>
              <a:t>واحد </a:t>
            </a:r>
            <a:r>
              <a:rPr lang="ar-SA" sz="2400" dirty="0" err="1" smtClean="0"/>
              <a:t>للافراد</a:t>
            </a:r>
            <a:r>
              <a:rPr lang="ar-SA" sz="2400" dirty="0" smtClean="0"/>
              <a:t> وهذا يعتمد</a:t>
            </a:r>
            <a:endParaRPr lang="en-US" sz="2400" dirty="0" smtClean="0"/>
          </a:p>
          <a:p>
            <a:pPr marL="0" indent="0" algn="r" fontAlgn="base">
              <a:buNone/>
            </a:pPr>
            <a:r>
              <a:rPr lang="en-US" sz="2400" b="1" dirty="0" smtClean="0"/>
              <a:t>1. </a:t>
            </a:r>
            <a:r>
              <a:rPr lang="ar-SA" sz="2400" b="1" dirty="0" smtClean="0"/>
              <a:t>العمر</a:t>
            </a:r>
            <a:r>
              <a:rPr lang="en-US" sz="2400" dirty="0" smtClean="0"/>
              <a:t> : </a:t>
            </a:r>
            <a:r>
              <a:rPr lang="ar-SA" sz="2400" dirty="0" smtClean="0"/>
              <a:t>يكون بحدود (130-150) ض/د عند الولادة ، وينخفض الى 120 ض/د في السنة الاولى و 90 ض/د عند عمر الـ 10 سنوات ويستمر بالانخفاض الى ان تحصل زيادة بسيطة في فترة المراهقة نتيجة </a:t>
            </a:r>
            <a:r>
              <a:rPr lang="ar-SA" sz="2400" dirty="0" err="1" smtClean="0"/>
              <a:t>للافرازات</a:t>
            </a:r>
            <a:r>
              <a:rPr lang="ar-SA" sz="2400" dirty="0" smtClean="0"/>
              <a:t> الهرمونية والانفعالات الا انه يعود للانخفاض في سن (17-18) ليصل الى (72-75) ض/د ثم بزيادة العمر لمرحلة الرجولة </a:t>
            </a:r>
            <a:r>
              <a:rPr lang="ar-SA" sz="2400" dirty="0" err="1" smtClean="0"/>
              <a:t>المتاخرة</a:t>
            </a:r>
            <a:r>
              <a:rPr lang="ar-SA" sz="2400" dirty="0" smtClean="0"/>
              <a:t> يرتفع النبض لمعدل (80-90) ض/د</a:t>
            </a:r>
            <a:r>
              <a:rPr lang="en-US" sz="2400" dirty="0" smtClean="0"/>
              <a:t> .</a:t>
            </a:r>
            <a:endParaRPr lang="en-US" sz="2400" dirty="0"/>
          </a:p>
          <a:p>
            <a:pPr marL="0" indent="0" algn="r" fontAlgn="base">
              <a:buNone/>
            </a:pPr>
            <a:r>
              <a:rPr lang="en-US" sz="2400" dirty="0"/>
              <a:t>2</a:t>
            </a:r>
            <a:r>
              <a:rPr lang="en-US" sz="2400" b="1" dirty="0"/>
              <a:t>. </a:t>
            </a:r>
            <a:r>
              <a:rPr lang="ar-IQ" sz="2400" b="1" dirty="0" smtClean="0"/>
              <a:t>(</a:t>
            </a:r>
            <a:r>
              <a:rPr lang="ar-SA" sz="2400" b="1" dirty="0" smtClean="0"/>
              <a:t>أوقات </a:t>
            </a:r>
            <a:r>
              <a:rPr lang="ar-SA" sz="2400" b="1" dirty="0"/>
              <a:t>اليوم الواحد</a:t>
            </a:r>
            <a:r>
              <a:rPr lang="en-US" sz="2400" dirty="0"/>
              <a:t> </a:t>
            </a:r>
            <a:r>
              <a:rPr lang="en-US" sz="2400" dirty="0" smtClean="0"/>
              <a:t>:</a:t>
            </a:r>
            <a:r>
              <a:rPr lang="ar-IQ" sz="2400" b="1" dirty="0" smtClean="0"/>
              <a:t>الايقاع الحيوي </a:t>
            </a:r>
            <a:r>
              <a:rPr lang="ar-IQ" sz="2400" dirty="0" smtClean="0"/>
              <a:t>): </a:t>
            </a:r>
            <a:r>
              <a:rPr lang="en-US" sz="2400" dirty="0" smtClean="0"/>
              <a:t>) </a:t>
            </a:r>
            <a:r>
              <a:rPr lang="ar-SA" sz="2400" dirty="0"/>
              <a:t>تنخفض في ساعات النوم الى (10-30)%ض/د عن معدله في اليقظة ، اما عند الاستيقاظ فاقلها عند ساعات الصباح الباكر ثم ترتفع وقت (12-2) بعد الظهر ثم تنخفض في المساء (4-7) مساءا وهذا مهم جدا في تحديد وقت الوحدة التدريبية بشكل ينسجم مع الكفاءة البيولوجية</a:t>
            </a:r>
            <a:r>
              <a:rPr lang="en-US" sz="2400" dirty="0"/>
              <a:t> .</a:t>
            </a:r>
          </a:p>
          <a:p>
            <a:pPr marL="0" indent="0" algn="r" fontAlgn="base">
              <a:buNone/>
            </a:pPr>
            <a:r>
              <a:rPr lang="en-US" sz="2400" b="1" dirty="0" smtClean="0"/>
              <a:t>3</a:t>
            </a:r>
            <a:r>
              <a:rPr lang="en-US" sz="2400" b="1" dirty="0"/>
              <a:t>. </a:t>
            </a:r>
            <a:r>
              <a:rPr lang="ar-SA" sz="2400" b="1" dirty="0"/>
              <a:t>الجنس</a:t>
            </a:r>
            <a:r>
              <a:rPr lang="en-US" sz="2400" dirty="0"/>
              <a:t> : </a:t>
            </a:r>
            <a:r>
              <a:rPr lang="ar-SA" sz="2400" dirty="0"/>
              <a:t>بسبب كفاءة الاجهزة الحيوية الجسمية وحجمها وكتلتها وقياساتها الاخرى يحصل ارتفاع في ضربات القلب لدى النساء عن الرجال ، اذ ان صغر حجم عضلة القلب لدى الاناث وصغر تجاويف حجرها فضلا عن كبر حجم الدم لدى الرجال الامر الذي يؤدي الى سد حاجة الجسم من النقص في الدم </a:t>
            </a:r>
            <a:r>
              <a:rPr lang="ar-SA" sz="2400" dirty="0" err="1"/>
              <a:t>المؤكسج</a:t>
            </a:r>
            <a:r>
              <a:rPr lang="ar-SA" sz="2400" dirty="0"/>
              <a:t> من خلال زيادة عدد الضربات</a:t>
            </a:r>
            <a:r>
              <a:rPr lang="en-US" sz="2400" dirty="0"/>
              <a:t> </a:t>
            </a:r>
            <a:r>
              <a:rPr lang="en-US" sz="2400" dirty="0" smtClean="0"/>
              <a:t>.</a:t>
            </a:r>
            <a:endParaRPr lang="ar-IQ" sz="2400" dirty="0"/>
          </a:p>
          <a:p>
            <a:endParaRPr lang="ar-IQ" sz="2400" dirty="0"/>
          </a:p>
        </p:txBody>
      </p:sp>
    </p:spTree>
    <p:extLst>
      <p:ext uri="{BB962C8B-B14F-4D97-AF65-F5344CB8AC3E}">
        <p14:creationId xmlns:p14="http://schemas.microsoft.com/office/powerpoint/2010/main" xmlns="" val="1038230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6632"/>
            <a:ext cx="8784976" cy="6552728"/>
          </a:xfrm>
        </p:spPr>
        <p:txBody>
          <a:bodyPr>
            <a:normAutofit fontScale="92500"/>
          </a:bodyPr>
          <a:lstStyle/>
          <a:p>
            <a:pPr marL="0" indent="0">
              <a:buNone/>
            </a:pPr>
            <a:r>
              <a:rPr lang="en-US" sz="2900" b="1" dirty="0" smtClean="0"/>
              <a:t>4-</a:t>
            </a:r>
            <a:r>
              <a:rPr lang="ar-IQ" sz="2900" b="1" dirty="0" smtClean="0"/>
              <a:t>وضع </a:t>
            </a:r>
            <a:r>
              <a:rPr lang="ar-IQ" sz="2900" b="1" dirty="0"/>
              <a:t>الجسم </a:t>
            </a:r>
            <a:r>
              <a:rPr lang="ar-SA" sz="2900" dirty="0" smtClean="0"/>
              <a:t>عند </a:t>
            </a:r>
            <a:r>
              <a:rPr lang="ar-SA" sz="2900" dirty="0"/>
              <a:t>الاستلقاء ينخفض عما هو عليه في الجلوس والاخير اقل من حالة الوقوف والاختلاف يكون بين (1-5) ض/د والاهمية تكمن في الاهتمام بالانسجام في الشدة والحجم اثناء التمرين البدني </a:t>
            </a:r>
            <a:r>
              <a:rPr lang="ar-SA" sz="2900" dirty="0" err="1"/>
              <a:t>والمهاري</a:t>
            </a:r>
            <a:r>
              <a:rPr lang="ar-SA" sz="2900" dirty="0"/>
              <a:t> لما له من </a:t>
            </a:r>
            <a:r>
              <a:rPr lang="ar-SA" sz="2900" dirty="0" err="1"/>
              <a:t>تاثير</a:t>
            </a:r>
            <a:r>
              <a:rPr lang="ar-SA" sz="2900" dirty="0"/>
              <a:t> يرفع معدل ضربات القلب ويتضح ذلك في تمارين رفع الاثقال وبناء الاجسام التي تؤدى </a:t>
            </a:r>
            <a:r>
              <a:rPr lang="ar-SA" sz="2900" dirty="0" err="1"/>
              <a:t>باوضاع</a:t>
            </a:r>
            <a:r>
              <a:rPr lang="ar-SA" sz="2900" dirty="0"/>
              <a:t> مختلفة</a:t>
            </a:r>
            <a:r>
              <a:rPr lang="en-US" sz="2900" dirty="0"/>
              <a:t> .</a:t>
            </a:r>
          </a:p>
          <a:p>
            <a:pPr marL="0" indent="0" fontAlgn="base">
              <a:buNone/>
            </a:pPr>
            <a:r>
              <a:rPr lang="en-US" sz="2900" dirty="0"/>
              <a:t> </a:t>
            </a:r>
            <a:r>
              <a:rPr lang="en-US" sz="2900" b="1" dirty="0" smtClean="0"/>
              <a:t>5</a:t>
            </a:r>
            <a:r>
              <a:rPr lang="en-US" sz="2900" b="1" dirty="0"/>
              <a:t>. </a:t>
            </a:r>
            <a:r>
              <a:rPr lang="ar-SA" sz="2900" b="1" dirty="0"/>
              <a:t>الحرارة</a:t>
            </a:r>
            <a:r>
              <a:rPr lang="en-US" sz="2900" b="1" dirty="0"/>
              <a:t> : </a:t>
            </a:r>
            <a:r>
              <a:rPr lang="ar-SA" sz="2900" dirty="0"/>
              <a:t>ان ارتفاع درجة حرارة الجسم والمحيط تزيد من ارتفاع ضربات القلب والعكس بالعكس وتبرز الاهمية في اعداد المناهج التدريبية في الصيف عنها في الشتاء لان له </a:t>
            </a:r>
            <a:r>
              <a:rPr lang="ar-SA" sz="2900" dirty="0" err="1"/>
              <a:t>التاثير</a:t>
            </a:r>
            <a:r>
              <a:rPr lang="ar-SA" sz="2900" dirty="0"/>
              <a:t> على الكفاءة </a:t>
            </a:r>
            <a:r>
              <a:rPr lang="ar-SA" sz="2900" dirty="0" smtClean="0"/>
              <a:t>الوظيفية</a:t>
            </a:r>
            <a:r>
              <a:rPr lang="ar-IQ" sz="2900" dirty="0" smtClean="0"/>
              <a:t>ا(السبب يعود الى الاعباء الاضافية لمساهمة الدم في التخلص من الحرارة الزائدة )</a:t>
            </a:r>
            <a:r>
              <a:rPr lang="en-US" sz="2900" dirty="0" smtClean="0"/>
              <a:t> </a:t>
            </a:r>
            <a:r>
              <a:rPr lang="en-US" sz="2900" dirty="0"/>
              <a:t>.</a:t>
            </a:r>
          </a:p>
          <a:p>
            <a:pPr marL="0" indent="0" fontAlgn="base">
              <a:buNone/>
            </a:pPr>
            <a:r>
              <a:rPr lang="en-US" sz="2900" dirty="0"/>
              <a:t> </a:t>
            </a:r>
            <a:r>
              <a:rPr lang="en-US" sz="2900" b="1" dirty="0" smtClean="0"/>
              <a:t>6</a:t>
            </a:r>
            <a:r>
              <a:rPr lang="en-US" sz="2900" b="1" dirty="0"/>
              <a:t>. </a:t>
            </a:r>
            <a:r>
              <a:rPr lang="ar-SA" sz="2900" b="1" dirty="0"/>
              <a:t>المرتفعات</a:t>
            </a:r>
            <a:r>
              <a:rPr lang="en-US" sz="2900" dirty="0"/>
              <a:t> : </a:t>
            </a:r>
            <a:r>
              <a:rPr lang="ar-SA" sz="2900" dirty="0"/>
              <a:t>في المرتفعات ينخفض الضغط الجزيئي </a:t>
            </a:r>
            <a:r>
              <a:rPr lang="ar-SA" sz="2900" dirty="0" err="1"/>
              <a:t>للاوكسجين</a:t>
            </a:r>
            <a:r>
              <a:rPr lang="ar-SA" sz="2900" dirty="0"/>
              <a:t> مما يقلل من تشبع الهيموغلوبين </a:t>
            </a:r>
            <a:r>
              <a:rPr lang="ar-SA" sz="2900" dirty="0" err="1"/>
              <a:t>بالاوكسجين</a:t>
            </a:r>
            <a:r>
              <a:rPr lang="ar-SA" sz="2900" dirty="0"/>
              <a:t> الامر الذي يؤدي الى زيادة ضربات القلب لتعويض الجسم من النقص الحاصل لذا يجب التدرج في الصعود للمرتفعات </a:t>
            </a:r>
            <a:r>
              <a:rPr lang="ar-SA" sz="2900" dirty="0" err="1"/>
              <a:t>لاحداث</a:t>
            </a:r>
            <a:r>
              <a:rPr lang="ar-SA" sz="2900" dirty="0"/>
              <a:t> التكيف وعدم اضافة اعباء على القلب بصورة مباشرة</a:t>
            </a:r>
            <a:r>
              <a:rPr lang="en-US" sz="2900" dirty="0"/>
              <a:t> .</a:t>
            </a:r>
          </a:p>
          <a:p>
            <a:pPr marL="0" indent="0" fontAlgn="base">
              <a:buNone/>
            </a:pPr>
            <a:r>
              <a:rPr lang="en-US" sz="2900" dirty="0"/>
              <a:t> </a:t>
            </a:r>
            <a:endParaRPr lang="ar-IQ" sz="2400" dirty="0"/>
          </a:p>
        </p:txBody>
      </p:sp>
    </p:spTree>
    <p:extLst>
      <p:ext uri="{BB962C8B-B14F-4D97-AF65-F5344CB8AC3E}">
        <p14:creationId xmlns:p14="http://schemas.microsoft.com/office/powerpoint/2010/main" xmlns="" val="2380072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741368"/>
          </a:xfrm>
        </p:spPr>
        <p:txBody>
          <a:bodyPr>
            <a:normAutofit fontScale="77500" lnSpcReduction="20000"/>
          </a:bodyPr>
          <a:lstStyle/>
          <a:p>
            <a:pPr marL="0" indent="0" fontAlgn="base">
              <a:buNone/>
            </a:pPr>
            <a:r>
              <a:rPr lang="en-US" b="1" dirty="0" smtClean="0"/>
              <a:t>.7 </a:t>
            </a:r>
            <a:r>
              <a:rPr lang="ar-SA" b="1" dirty="0"/>
              <a:t>الضغط </a:t>
            </a:r>
            <a:r>
              <a:rPr lang="ar-SA" b="1" dirty="0" err="1" smtClean="0"/>
              <a:t>الاذيني</a:t>
            </a:r>
            <a:r>
              <a:rPr lang="ar-IQ" b="1" dirty="0" smtClean="0"/>
              <a:t> ومنعكس </a:t>
            </a:r>
            <a:r>
              <a:rPr lang="ar-IQ" b="1" dirty="0" err="1" smtClean="0"/>
              <a:t>بينبيردج</a:t>
            </a:r>
            <a:r>
              <a:rPr lang="ar-IQ" b="1" dirty="0" smtClean="0"/>
              <a:t> </a:t>
            </a:r>
            <a:r>
              <a:rPr lang="en-US" dirty="0"/>
              <a:t> </a:t>
            </a:r>
            <a:r>
              <a:rPr lang="en-US" dirty="0" smtClean="0"/>
              <a:t>:</a:t>
            </a:r>
            <a:r>
              <a:rPr lang="ar-SA" b="1" dirty="0"/>
              <a:t> </a:t>
            </a:r>
            <a:r>
              <a:rPr lang="ar-SA" dirty="0"/>
              <a:t>أن زيادة الضغط </a:t>
            </a:r>
            <a:r>
              <a:rPr lang="ar-SA" dirty="0" err="1"/>
              <a:t>الأذيني</a:t>
            </a:r>
            <a:r>
              <a:rPr lang="ar-SA" dirty="0"/>
              <a:t> تسبب زيادة في سرعة ضربات القلب أيضا والتي يمكن أن تزيدها لحد (15%  ) وينتج جزء من هذه الزيادة عن التأثير المباشر لزيادة حجم الأذين الذي يمدد العقدة </a:t>
            </a:r>
            <a:r>
              <a:rPr lang="ar-SA" dirty="0" err="1"/>
              <a:t>الجيبية</a:t>
            </a:r>
            <a:r>
              <a:rPr lang="ar-SA" dirty="0"/>
              <a:t> وما يحدث أثناء أداء النشاط الرياضي وزيادة الحادثة بسبب الدم الوريدي العائد بصورة اكبر من حالة ما قبل الجهد البدني كما تنتج الزيادة الإضافية في السرعة تبلغ (40-60%)  عن منعكس الذي يسمى منعكس (</a:t>
            </a:r>
            <a:r>
              <a:rPr lang="ar-SA" dirty="0" err="1"/>
              <a:t>بينبريدج</a:t>
            </a:r>
            <a:r>
              <a:rPr lang="ar-SA" dirty="0"/>
              <a:t> ) اذ تنقل الإشارات الواردة من مستقبلات التمدد في الأذين التي يولدها منعكس </a:t>
            </a:r>
            <a:r>
              <a:rPr lang="ar-SA" dirty="0" err="1"/>
              <a:t>بينبريدج</a:t>
            </a:r>
            <a:r>
              <a:rPr lang="ar-SA" dirty="0"/>
              <a:t> خلال النخاع المستطيل الذي يزيد سرعة القلب من خلال الأعصاب السمبثاوية </a:t>
            </a:r>
            <a:endParaRPr lang="ar-IQ" dirty="0" smtClean="0"/>
          </a:p>
          <a:p>
            <a:pPr marL="0" indent="0" fontAlgn="base">
              <a:buNone/>
            </a:pPr>
            <a:r>
              <a:rPr lang="en-US" dirty="0"/>
              <a:t> 8</a:t>
            </a:r>
            <a:r>
              <a:rPr lang="en-US" b="1" dirty="0"/>
              <a:t>. </a:t>
            </a:r>
            <a:r>
              <a:rPr lang="ar-SA" b="1" dirty="0"/>
              <a:t>الحوافز العصبية</a:t>
            </a:r>
            <a:r>
              <a:rPr lang="en-US" dirty="0"/>
              <a:t> : </a:t>
            </a:r>
            <a:r>
              <a:rPr lang="ar-SA" dirty="0"/>
              <a:t>حيث </a:t>
            </a:r>
            <a:r>
              <a:rPr lang="ar-SA" dirty="0" err="1"/>
              <a:t>تاتي</a:t>
            </a:r>
            <a:r>
              <a:rPr lang="ar-SA" dirty="0"/>
              <a:t> من الاعصاب السمبثاوية </a:t>
            </a:r>
            <a:r>
              <a:rPr lang="ar-SA" dirty="0" err="1"/>
              <a:t>والباراسمبثاوية</a:t>
            </a:r>
            <a:r>
              <a:rPr lang="ar-SA" dirty="0"/>
              <a:t> لتتحكم بمعدل ضربات القلب حيث الاول يزيد منها والاخر يثبطها وكلاهما يكون متوازنا تبعا لحاجة الجسم من الدم ، ففي الاحمال الكبيرة تزيد الاعصاب السمبثاوية من تنبيهاتها الى حد معين يقوم </a:t>
            </a:r>
            <a:r>
              <a:rPr lang="ar-SA" dirty="0" err="1"/>
              <a:t>الباراسمبثاوي</a:t>
            </a:r>
            <a:r>
              <a:rPr lang="ar-SA" dirty="0"/>
              <a:t> بتثبيطها</a:t>
            </a:r>
            <a:r>
              <a:rPr lang="en-US" dirty="0"/>
              <a:t> .</a:t>
            </a:r>
          </a:p>
          <a:p>
            <a:pPr marL="0" indent="0" fontAlgn="base">
              <a:buNone/>
            </a:pPr>
            <a:r>
              <a:rPr lang="en-US" dirty="0"/>
              <a:t> 9</a:t>
            </a:r>
            <a:r>
              <a:rPr lang="en-US" b="1" dirty="0"/>
              <a:t>. </a:t>
            </a:r>
            <a:r>
              <a:rPr lang="ar-SA" b="1" dirty="0"/>
              <a:t>التمرين البدني</a:t>
            </a:r>
            <a:r>
              <a:rPr lang="ar-IQ" b="1" dirty="0"/>
              <a:t> المنظم والمستمر </a:t>
            </a:r>
            <a:r>
              <a:rPr lang="en-US" b="1" dirty="0"/>
              <a:t> </a:t>
            </a:r>
            <a:r>
              <a:rPr lang="en-US" dirty="0"/>
              <a:t> : </a:t>
            </a:r>
            <a:r>
              <a:rPr lang="ar-SA" dirty="0"/>
              <a:t>حيث ان التدريب المنظم لـ 3 سنوات يخفض معدل ضربات القلب وكذا اذا استمر التدريب المنظم يؤدي الى انخفاض اكثر</a:t>
            </a:r>
            <a:r>
              <a:rPr lang="en-US" dirty="0"/>
              <a:t> </a:t>
            </a:r>
            <a:endParaRPr lang="ar-IQ" dirty="0"/>
          </a:p>
          <a:p>
            <a:pPr marL="0" indent="0" fontAlgn="base">
              <a:buNone/>
            </a:pPr>
            <a:r>
              <a:rPr lang="en-US" dirty="0" smtClean="0"/>
              <a:t>10</a:t>
            </a:r>
            <a:r>
              <a:rPr lang="ar-IQ" dirty="0" smtClean="0"/>
              <a:t>-</a:t>
            </a:r>
            <a:r>
              <a:rPr lang="en-US" dirty="0"/>
              <a:t>.</a:t>
            </a:r>
            <a:r>
              <a:rPr lang="ar-IQ" b="1" dirty="0"/>
              <a:t>الجهد البدني </a:t>
            </a:r>
            <a:r>
              <a:rPr lang="ar-IQ" dirty="0"/>
              <a:t>: </a:t>
            </a:r>
            <a:r>
              <a:rPr lang="ar-IQ" dirty="0" smtClean="0"/>
              <a:t>التأثير </a:t>
            </a:r>
            <a:r>
              <a:rPr lang="ar-IQ" dirty="0"/>
              <a:t>الحاد </a:t>
            </a:r>
            <a:r>
              <a:rPr lang="ar-IQ" dirty="0" smtClean="0"/>
              <a:t>والتراكمي </a:t>
            </a:r>
            <a:r>
              <a:rPr lang="ar-IQ" dirty="0"/>
              <a:t>والمعتمد </a:t>
            </a:r>
            <a:r>
              <a:rPr lang="ar-IQ" dirty="0" smtClean="0"/>
              <a:t>على </a:t>
            </a:r>
            <a:r>
              <a:rPr lang="ar-IQ" dirty="0"/>
              <a:t>شدة النشاط </a:t>
            </a:r>
          </a:p>
          <a:p>
            <a:pPr marL="0" indent="0" fontAlgn="base">
              <a:buNone/>
            </a:pPr>
            <a:r>
              <a:rPr lang="en-US" b="1" dirty="0" smtClean="0"/>
              <a:t>11-</a:t>
            </a:r>
            <a:r>
              <a:rPr lang="ar-AE" b="1" dirty="0"/>
              <a:t>الوزن</a:t>
            </a:r>
            <a:r>
              <a:rPr lang="ar-IQ" b="1" dirty="0"/>
              <a:t> : </a:t>
            </a:r>
            <a:r>
              <a:rPr lang="ar-IQ" dirty="0"/>
              <a:t>يزيد من معدل ضربات القلب بسبب كبر حجم المساحة السطحية للجسم </a:t>
            </a:r>
          </a:p>
          <a:p>
            <a:pPr marL="0" indent="0" algn="just">
              <a:buNone/>
            </a:pPr>
            <a:r>
              <a:rPr lang="en-US" b="1" dirty="0" smtClean="0"/>
              <a:t>12-</a:t>
            </a:r>
            <a:r>
              <a:rPr lang="ar-IQ" b="1" dirty="0"/>
              <a:t>العوامل النفسية :</a:t>
            </a:r>
            <a:r>
              <a:rPr lang="ar-IQ" dirty="0"/>
              <a:t>  مؤثر كبير على زيادة معدل ضربات القلب </a:t>
            </a:r>
            <a:endParaRPr lang="en-US" dirty="0"/>
          </a:p>
          <a:p>
            <a:endParaRPr lang="ar-IQ" sz="2800" dirty="0"/>
          </a:p>
          <a:p>
            <a:endParaRPr lang="ar-IQ" dirty="0"/>
          </a:p>
        </p:txBody>
      </p:sp>
    </p:spTree>
    <p:extLst>
      <p:ext uri="{BB962C8B-B14F-4D97-AF65-F5344CB8AC3E}">
        <p14:creationId xmlns:p14="http://schemas.microsoft.com/office/powerpoint/2010/main" xmlns="" val="1939751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0"/>
            <a:ext cx="8929718" cy="6500834"/>
          </a:xfrm>
        </p:spPr>
        <p:txBody>
          <a:bodyPr>
            <a:normAutofit lnSpcReduction="10000"/>
          </a:bodyPr>
          <a:lstStyle/>
          <a:p>
            <a:r>
              <a:rPr lang="ar-SA" b="1" u="sng" dirty="0"/>
              <a:t>ثامنا : الحوافز </a:t>
            </a:r>
            <a:r>
              <a:rPr lang="ar-SA" b="1" u="sng" dirty="0" smtClean="0"/>
              <a:t>العصبية</a:t>
            </a:r>
            <a:endParaRPr lang="en-US" b="1" u="sng" dirty="0"/>
          </a:p>
          <a:p>
            <a:pPr algn="just"/>
            <a:r>
              <a:rPr lang="ar-SA" dirty="0"/>
              <a:t>أن </a:t>
            </a:r>
            <a:r>
              <a:rPr lang="ar-SA" b="1" u="sng" dirty="0"/>
              <a:t>الأعصاب السمبثاوية </a:t>
            </a:r>
            <a:r>
              <a:rPr lang="ar-SA" b="1" u="sng" dirty="0" err="1"/>
              <a:t>والباراسمبثاوية</a:t>
            </a:r>
            <a:r>
              <a:rPr lang="ar-SA" b="1" u="sng" dirty="0"/>
              <a:t> </a:t>
            </a:r>
            <a:r>
              <a:rPr lang="ar-SA" dirty="0"/>
              <a:t>تتحكم </a:t>
            </a:r>
            <a:r>
              <a:rPr lang="ar-IQ" dirty="0" smtClean="0"/>
              <a:t>بسرعة</a:t>
            </a:r>
            <a:r>
              <a:rPr lang="ar-SA" dirty="0" smtClean="0"/>
              <a:t> </a:t>
            </a:r>
            <a:r>
              <a:rPr lang="ar-SA" dirty="0"/>
              <a:t>ضربات القلب اذ التنبيه </a:t>
            </a:r>
            <a:r>
              <a:rPr lang="ar-SA" dirty="0" err="1"/>
              <a:t>السمبثاوي</a:t>
            </a:r>
            <a:r>
              <a:rPr lang="ar-SA" dirty="0"/>
              <a:t> الشديد يزيد من معدل ضربات القلب إذ يصل بها (180 </a:t>
            </a:r>
            <a:r>
              <a:rPr lang="en-US" dirty="0"/>
              <a:t>–</a:t>
            </a:r>
            <a:r>
              <a:rPr lang="ar-SA" dirty="0"/>
              <a:t>200 ض/ د ) بل ربما يصل الى (250 ض / د) كما يزيد من شدة تقلص القلب في حين </a:t>
            </a:r>
            <a:r>
              <a:rPr lang="ar-SA" dirty="0" smtClean="0"/>
              <a:t>الت</a:t>
            </a:r>
            <a:r>
              <a:rPr lang="ar-IQ" dirty="0" smtClean="0"/>
              <a:t>ن</a:t>
            </a:r>
            <a:r>
              <a:rPr lang="ar-SA" dirty="0" smtClean="0"/>
              <a:t>بيه </a:t>
            </a:r>
            <a:r>
              <a:rPr lang="ar-SA" dirty="0"/>
              <a:t>الشديد للأعصاب </a:t>
            </a:r>
            <a:r>
              <a:rPr lang="ar-SA" dirty="0" err="1"/>
              <a:t>الباراسمبثاوية</a:t>
            </a:r>
            <a:r>
              <a:rPr lang="ar-SA" dirty="0"/>
              <a:t> من الممكن أن يوقف معدل ضربا القلب لبضع ثوان كما يقلل من شدة تقلص القلب بحدود (20 </a:t>
            </a:r>
            <a:r>
              <a:rPr lang="en-US" dirty="0"/>
              <a:t>–</a:t>
            </a:r>
            <a:r>
              <a:rPr lang="ar-SA" dirty="0"/>
              <a:t> </a:t>
            </a:r>
            <a:r>
              <a:rPr lang="ar-AE" dirty="0" smtClean="0"/>
              <a:t>30</a:t>
            </a:r>
            <a:r>
              <a:rPr lang="ar-SA" dirty="0" smtClean="0"/>
              <a:t> </a:t>
            </a:r>
            <a:r>
              <a:rPr lang="ar-SA" dirty="0"/>
              <a:t>%) ونلاحظ أن هذه الحوافز تكون متوازنة تبعا لحاجة الجسم  من الدم ففي الأحمال التي تحتاج الى نتاج كبير من الدم تزيد الأعصاب السمبثاوية من تنبيهاتها من اجل رفع معدل ضربات القلب في حين لا يمكن الاستمرار بتلك الزيادة الى مراحل حرجة ففي تلك المراحل تلعب الأعصاب </a:t>
            </a:r>
            <a:r>
              <a:rPr lang="ar-SA" dirty="0" err="1"/>
              <a:t>الباراسمبثاوية</a:t>
            </a:r>
            <a:r>
              <a:rPr lang="ar-SA" dirty="0"/>
              <a:t> دورها في تثبيط الحوافز السمبثاوية لخفض معدل ضربا </a:t>
            </a:r>
            <a:r>
              <a:rPr lang="ar-SA" dirty="0" smtClean="0"/>
              <a:t>القلب</a:t>
            </a:r>
            <a:endParaRPr lang="ar-AE" u="sn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14290"/>
            <a:ext cx="8784976" cy="6357982"/>
          </a:xfrm>
        </p:spPr>
        <p:txBody>
          <a:bodyPr>
            <a:normAutofit lnSpcReduction="10000"/>
          </a:bodyPr>
          <a:lstStyle/>
          <a:p>
            <a:pPr marL="0" indent="0" algn="just">
              <a:buNone/>
            </a:pPr>
            <a:r>
              <a:rPr lang="ar-IQ" b="1" dirty="0" smtClean="0"/>
              <a:t>كيف يؤثر العصب </a:t>
            </a:r>
            <a:r>
              <a:rPr lang="ar-IQ" b="1" dirty="0" err="1" smtClean="0"/>
              <a:t>السمبثاوي</a:t>
            </a:r>
            <a:r>
              <a:rPr lang="ar-IQ" b="1" dirty="0" smtClean="0"/>
              <a:t> </a:t>
            </a:r>
            <a:r>
              <a:rPr lang="ar-IQ" b="1" dirty="0" err="1" smtClean="0"/>
              <a:t>والباراسمبثاوي</a:t>
            </a:r>
            <a:r>
              <a:rPr lang="ar-IQ" b="1" dirty="0" smtClean="0"/>
              <a:t> على زيادة وانخفاض ضربات القلب ؟</a:t>
            </a:r>
            <a:endParaRPr lang="en-US" b="1" dirty="0" smtClean="0"/>
          </a:p>
          <a:p>
            <a:pPr algn="just"/>
            <a:r>
              <a:rPr lang="ar-SA" dirty="0" err="1" smtClean="0"/>
              <a:t>الباراسمبثاوية</a:t>
            </a:r>
            <a:r>
              <a:rPr lang="ar-SA" dirty="0" smtClean="0"/>
              <a:t> </a:t>
            </a:r>
            <a:r>
              <a:rPr lang="ar-SA" dirty="0"/>
              <a:t>لها دور كبير في أسباب انخفاض معدل ضربات القلب للرياضيين المدربين ذوي المستويات العالية بسبب تنبيهاتها المستمرة والتي تبطئ عملية زوال الاستقطاب للعقدة </a:t>
            </a:r>
            <a:r>
              <a:rPr lang="ar-SA" dirty="0" err="1"/>
              <a:t>الجيبية</a:t>
            </a:r>
            <a:r>
              <a:rPr lang="ar-SA" dirty="0"/>
              <a:t> </a:t>
            </a:r>
            <a:r>
              <a:rPr lang="ar-SA" dirty="0" err="1"/>
              <a:t>الأذينية</a:t>
            </a:r>
            <a:r>
              <a:rPr lang="ar-SA" dirty="0"/>
              <a:t> </a:t>
            </a:r>
            <a:r>
              <a:rPr lang="ar-SA" u="sng" dirty="0"/>
              <a:t>ويعود سبب الزيادة أثناء الحوافز السمبثاوية لما تحرره نهاياتها العصبية من مادة </a:t>
            </a:r>
            <a:r>
              <a:rPr lang="ar-SA" u="sng" dirty="0" err="1"/>
              <a:t>النورابنفرين</a:t>
            </a:r>
            <a:r>
              <a:rPr lang="ar-SA" u="sng" dirty="0"/>
              <a:t> والتي تغير نفاذية الغشاء </a:t>
            </a:r>
            <a:r>
              <a:rPr lang="ar-SA" b="1" u="sng" dirty="0"/>
              <a:t>وتفتح القنوات </a:t>
            </a:r>
            <a:r>
              <a:rPr lang="ar-SA" u="sng" dirty="0" err="1"/>
              <a:t>الصوديومية</a:t>
            </a:r>
            <a:r>
              <a:rPr lang="ar-SA" u="sng" dirty="0"/>
              <a:t> </a:t>
            </a:r>
            <a:r>
              <a:rPr lang="ar-SA" u="sng" dirty="0" err="1"/>
              <a:t>والكالسيومية</a:t>
            </a:r>
            <a:r>
              <a:rPr lang="ar-SA" u="sng" dirty="0"/>
              <a:t> مسببة دخولها الى الخلية ومؤدية الى زوال الاستقطاب بشكل سريع</a:t>
            </a:r>
            <a:endParaRPr lang="ar-AE" u="sng" dirty="0"/>
          </a:p>
          <a:p>
            <a:pPr algn="just"/>
            <a:r>
              <a:rPr lang="ar-SA" u="sng" dirty="0" smtClean="0"/>
              <a:t>في حين اثر الأعصاب </a:t>
            </a:r>
            <a:r>
              <a:rPr lang="ar-SA" u="sng" dirty="0" err="1" smtClean="0"/>
              <a:t>الباراسمبثاوية</a:t>
            </a:r>
            <a:r>
              <a:rPr lang="ar-SA" u="sng" dirty="0" smtClean="0"/>
              <a:t> مما تحرره نهاياتها من مادة </a:t>
            </a:r>
            <a:r>
              <a:rPr lang="ar-SA" u="sng" dirty="0" err="1" smtClean="0"/>
              <a:t>الاستل</a:t>
            </a:r>
            <a:r>
              <a:rPr lang="ar-SA" u="sng" dirty="0" smtClean="0"/>
              <a:t> كولين التي تزيد من نفاذية تسرب الغشاء للبوتاسيوم مسببة زيادة </a:t>
            </a:r>
            <a:r>
              <a:rPr lang="ar-SA" u="sng" dirty="0" err="1" smtClean="0"/>
              <a:t>السالبية</a:t>
            </a:r>
            <a:r>
              <a:rPr lang="ar-SA" u="sng" dirty="0" smtClean="0"/>
              <a:t> للخلايا مما يزيد زمن الاستقطاب وبالتالي بطئ عملية زوال الاستقطاب </a:t>
            </a:r>
            <a:r>
              <a:rPr lang="ar-SA" dirty="0" smtClean="0"/>
              <a:t>ونتيجة تلك</a:t>
            </a:r>
            <a:endParaRPr lang="ar-AE"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836712"/>
          </a:xfrm>
        </p:spPr>
        <p:txBody>
          <a:bodyPr>
            <a:normAutofit/>
          </a:bodyPr>
          <a:lstStyle/>
          <a:p>
            <a:r>
              <a:rPr lang="ar-IQ" sz="3600" b="1" dirty="0" smtClean="0"/>
              <a:t>تأثير الخضوع للمناهج التدريبية على عضلة القلب</a:t>
            </a:r>
            <a:endParaRPr lang="ar-IQ" sz="3600" b="1" dirty="0"/>
          </a:p>
        </p:txBody>
      </p:sp>
      <p:sp>
        <p:nvSpPr>
          <p:cNvPr id="3" name="عنصر نائب للمحتوى 2"/>
          <p:cNvSpPr>
            <a:spLocks noGrp="1"/>
          </p:cNvSpPr>
          <p:nvPr>
            <p:ph idx="1"/>
          </p:nvPr>
        </p:nvSpPr>
        <p:spPr>
          <a:xfrm>
            <a:off x="179512" y="764704"/>
            <a:ext cx="8784976" cy="5976664"/>
          </a:xfrm>
        </p:spPr>
        <p:txBody>
          <a:bodyPr>
            <a:normAutofit/>
          </a:bodyPr>
          <a:lstStyle/>
          <a:p>
            <a:r>
              <a:rPr lang="ar-IQ" sz="2800" dirty="0" smtClean="0"/>
              <a:t>هناك ثلاث تأثيرات اساسية على عضلة القلب عن اداء التمارين البدنية بصورة منتظمة ومستمرة :</a:t>
            </a:r>
          </a:p>
          <a:p>
            <a:r>
              <a:rPr lang="ar-IQ" sz="2800" b="1" u="sng" dirty="0" smtClean="0"/>
              <a:t>1-التاثير الآني او الحاد </a:t>
            </a:r>
            <a:r>
              <a:rPr lang="ar-IQ" sz="2800" dirty="0" smtClean="0"/>
              <a:t>(ممكن قياسه اثناء الجهد او بعد الجهد)</a:t>
            </a:r>
          </a:p>
          <a:p>
            <a:r>
              <a:rPr lang="ar-IQ" sz="2800" b="1" u="sng" dirty="0" smtClean="0"/>
              <a:t>2-التأثير التراكمي </a:t>
            </a:r>
            <a:r>
              <a:rPr lang="ar-IQ" sz="2800" dirty="0" smtClean="0"/>
              <a:t>(تم قياسه في الراحة)</a:t>
            </a:r>
          </a:p>
          <a:p>
            <a:r>
              <a:rPr lang="ar-IQ" sz="2800" dirty="0" err="1" smtClean="0"/>
              <a:t>ماعلاقة</a:t>
            </a:r>
            <a:r>
              <a:rPr lang="ar-IQ" sz="2800" dirty="0" smtClean="0"/>
              <a:t> التراكمي بالحاد : يمكن ان يكون هناك </a:t>
            </a:r>
            <a:r>
              <a:rPr lang="ar-IQ" sz="2800" dirty="0" err="1" smtClean="0"/>
              <a:t>تاثيرا</a:t>
            </a:r>
            <a:r>
              <a:rPr lang="ar-IQ" sz="2800" dirty="0" smtClean="0"/>
              <a:t> للتغيرات التراكمية على الحادة كما يوجد </a:t>
            </a:r>
            <a:r>
              <a:rPr lang="ar-IQ" sz="2800" dirty="0" err="1" smtClean="0"/>
              <a:t>تاثيرات</a:t>
            </a:r>
            <a:r>
              <a:rPr lang="ar-IQ" sz="2800" dirty="0" smtClean="0"/>
              <a:t>  للتغيرات الحادة على التراكمية </a:t>
            </a:r>
            <a:r>
              <a:rPr lang="ar-IQ" sz="2800" b="1" u="sng" dirty="0" smtClean="0"/>
              <a:t>. كيف ؟</a:t>
            </a:r>
          </a:p>
          <a:p>
            <a:r>
              <a:rPr lang="ar-IQ" sz="2800" b="1" u="sng" dirty="0" smtClean="0"/>
              <a:t>3-التغير في قياسات عضلة القلب :</a:t>
            </a:r>
          </a:p>
          <a:p>
            <a:r>
              <a:rPr lang="ar-IQ" sz="2800" dirty="0" smtClean="0"/>
              <a:t>الاقطار في نهاية التقلص ونهاية الانبساط –السمك –النسبة الخارجة –حجم الدم المدفوع في الضربة الواحدة –حجم الدم العائد –الناتج القلبي </a:t>
            </a:r>
            <a:endParaRPr lang="ar-IQ" sz="2800" dirty="0"/>
          </a:p>
        </p:txBody>
      </p:sp>
    </p:spTree>
    <p:extLst>
      <p:ext uri="{BB962C8B-B14F-4D97-AF65-F5344CB8AC3E}">
        <p14:creationId xmlns:p14="http://schemas.microsoft.com/office/powerpoint/2010/main" xmlns="" val="2465560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ctr">
              <a:buNone/>
            </a:pPr>
            <a:endParaRPr lang="ar-IQ" sz="4800" dirty="0" smtClean="0"/>
          </a:p>
          <a:p>
            <a:pPr marL="0" indent="0" algn="ctr">
              <a:buNone/>
            </a:pPr>
            <a:r>
              <a:rPr lang="ar-IQ" sz="4800" b="1" dirty="0" smtClean="0"/>
              <a:t>قلب </a:t>
            </a:r>
            <a:r>
              <a:rPr lang="ar-IQ" sz="4800" b="1" dirty="0"/>
              <a:t>الرياضي </a:t>
            </a:r>
          </a:p>
          <a:p>
            <a:endParaRPr lang="ar-IQ" dirty="0"/>
          </a:p>
        </p:txBody>
      </p:sp>
    </p:spTree>
    <p:extLst>
      <p:ext uri="{BB962C8B-B14F-4D97-AF65-F5344CB8AC3E}">
        <p14:creationId xmlns:p14="http://schemas.microsoft.com/office/powerpoint/2010/main" xmlns="" val="12351362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792088"/>
          </a:xfrm>
        </p:spPr>
        <p:txBody>
          <a:bodyPr>
            <a:normAutofit/>
          </a:bodyPr>
          <a:lstStyle/>
          <a:p>
            <a:r>
              <a:rPr lang="ar-SA" sz="3600" b="1" dirty="0"/>
              <a:t>أسباب تباطؤا النبض في حالات الراحة </a:t>
            </a:r>
            <a:r>
              <a:rPr lang="ar-IQ" sz="3600" b="1" dirty="0" smtClean="0"/>
              <a:t>؟</a:t>
            </a:r>
            <a:endParaRPr lang="ar-IQ" sz="3600" dirty="0"/>
          </a:p>
        </p:txBody>
      </p:sp>
      <p:sp>
        <p:nvSpPr>
          <p:cNvPr id="3" name="عنصر نائب للمحتوى 2"/>
          <p:cNvSpPr>
            <a:spLocks noGrp="1"/>
          </p:cNvSpPr>
          <p:nvPr>
            <p:ph idx="1"/>
          </p:nvPr>
        </p:nvSpPr>
        <p:spPr/>
        <p:txBody>
          <a:bodyPr>
            <a:normAutofit fontScale="85000" lnSpcReduction="10000"/>
          </a:bodyPr>
          <a:lstStyle/>
          <a:p>
            <a:pPr marL="0" indent="0">
              <a:buNone/>
            </a:pPr>
            <a:r>
              <a:rPr lang="ar-SA" dirty="0" smtClean="0"/>
              <a:t>1-</a:t>
            </a:r>
            <a:r>
              <a:rPr lang="ar-IQ" dirty="0" smtClean="0"/>
              <a:t> </a:t>
            </a:r>
            <a:r>
              <a:rPr lang="ar-SA" dirty="0" smtClean="0"/>
              <a:t>تثبيط </a:t>
            </a:r>
            <a:r>
              <a:rPr lang="ar-SA" dirty="0"/>
              <a:t>الحوافز السمبثاوية على عضلة القلب .</a:t>
            </a:r>
            <a:endParaRPr lang="en-US" dirty="0"/>
          </a:p>
          <a:p>
            <a:pPr marL="0" indent="0">
              <a:buNone/>
            </a:pPr>
            <a:r>
              <a:rPr lang="ar-SA" dirty="0" smtClean="0"/>
              <a:t>2-</a:t>
            </a:r>
            <a:r>
              <a:rPr lang="ar-IQ" dirty="0" smtClean="0"/>
              <a:t> </a:t>
            </a:r>
            <a:r>
              <a:rPr lang="ar-SA" dirty="0" smtClean="0"/>
              <a:t>زيادة </a:t>
            </a:r>
            <a:r>
              <a:rPr lang="ar-SA" dirty="0"/>
              <a:t>الحوافز </a:t>
            </a:r>
            <a:r>
              <a:rPr lang="ar-SA" dirty="0" err="1"/>
              <a:t>الباراسمبثاوية</a:t>
            </a:r>
            <a:r>
              <a:rPr lang="ar-SA" dirty="0"/>
              <a:t> على عضلة القلب .</a:t>
            </a:r>
            <a:endParaRPr lang="ar-AE" dirty="0"/>
          </a:p>
          <a:p>
            <a:pPr marL="0" indent="0">
              <a:buNone/>
            </a:pPr>
            <a:r>
              <a:rPr lang="ar-IQ" dirty="0" smtClean="0"/>
              <a:t>3- </a:t>
            </a:r>
            <a:r>
              <a:rPr lang="ar-AE" dirty="0" smtClean="0"/>
              <a:t>زيادة </a:t>
            </a:r>
            <a:r>
              <a:rPr lang="ar-AE" dirty="0"/>
              <a:t>حجم </a:t>
            </a:r>
            <a:r>
              <a:rPr lang="ar-IQ" dirty="0" smtClean="0"/>
              <a:t>وتجاويف </a:t>
            </a:r>
            <a:r>
              <a:rPr lang="ar-AE" dirty="0" smtClean="0"/>
              <a:t>عضلة </a:t>
            </a:r>
            <a:r>
              <a:rPr lang="ar-AE" dirty="0"/>
              <a:t>القلب </a:t>
            </a:r>
          </a:p>
          <a:p>
            <a:pPr marL="0" indent="0">
              <a:buNone/>
            </a:pPr>
            <a:r>
              <a:rPr lang="ar-IQ" dirty="0" smtClean="0"/>
              <a:t>4- </a:t>
            </a:r>
            <a:r>
              <a:rPr lang="ar-AE" dirty="0" smtClean="0"/>
              <a:t>زيادة </a:t>
            </a:r>
            <a:r>
              <a:rPr lang="ar-AE" dirty="0"/>
              <a:t>العائد الوريدي</a:t>
            </a:r>
            <a:endParaRPr lang="en-US" dirty="0"/>
          </a:p>
          <a:p>
            <a:pPr marL="0" indent="0">
              <a:buNone/>
            </a:pPr>
            <a:r>
              <a:rPr lang="ar-SA" dirty="0"/>
              <a:t>ويذكر </a:t>
            </a:r>
            <a:r>
              <a:rPr lang="en-US" dirty="0"/>
              <a:t>FOX</a:t>
            </a:r>
          </a:p>
          <a:p>
            <a:pPr marL="0" indent="0">
              <a:buNone/>
            </a:pPr>
            <a:r>
              <a:rPr lang="ar-SA" dirty="0"/>
              <a:t>أن المستوى العالي لدى الرياضيين </a:t>
            </a:r>
            <a:r>
              <a:rPr lang="ar-SA" dirty="0" err="1"/>
              <a:t>المتقدميين</a:t>
            </a:r>
            <a:r>
              <a:rPr lang="ar-SA" dirty="0"/>
              <a:t> الذين يتميزون بالنبض المنخفض يكون فضلا عن الأسباب أعلاه هو سبب التكيف الحادث في العقدة (</a:t>
            </a:r>
            <a:r>
              <a:rPr lang="en-US" dirty="0"/>
              <a:t>SA</a:t>
            </a:r>
            <a:r>
              <a:rPr lang="ar-SA" dirty="0"/>
              <a:t>) بعد</a:t>
            </a:r>
            <a:r>
              <a:rPr lang="ar-IQ" dirty="0"/>
              <a:t>م</a:t>
            </a:r>
            <a:r>
              <a:rPr lang="ar-SA" dirty="0"/>
              <a:t> استجابتها بشكل كبير الى الحوافز الصادرة من الأعصاب السمبثاوية أثناء الراحة ونتيجة لقلة حساسية الألياف </a:t>
            </a:r>
            <a:r>
              <a:rPr lang="ar-SA" dirty="0" smtClean="0"/>
              <a:t>(</a:t>
            </a:r>
            <a:r>
              <a:rPr lang="ar-IQ" dirty="0" err="1" smtClean="0"/>
              <a:t>للادرينالين</a:t>
            </a:r>
            <a:r>
              <a:rPr lang="ar-IQ" dirty="0" smtClean="0"/>
              <a:t> او </a:t>
            </a:r>
            <a:r>
              <a:rPr lang="ar-IQ" dirty="0" err="1" smtClean="0"/>
              <a:t>الابنفرين</a:t>
            </a:r>
            <a:r>
              <a:rPr lang="ar-IQ" dirty="0" smtClean="0"/>
              <a:t> </a:t>
            </a:r>
            <a:r>
              <a:rPr lang="ar-SA" dirty="0" smtClean="0"/>
              <a:t>) </a:t>
            </a:r>
            <a:r>
              <a:rPr lang="ar-SA" dirty="0"/>
              <a:t>والعائد للتدريب المنتظم ولفترات طويلة.</a:t>
            </a:r>
            <a:endParaRPr lang="ar-AE" dirty="0"/>
          </a:p>
          <a:p>
            <a:pPr marL="0" indent="0">
              <a:buNone/>
            </a:pPr>
            <a:endParaRPr lang="ar-IQ" dirty="0"/>
          </a:p>
        </p:txBody>
      </p:sp>
    </p:spTree>
    <p:extLst>
      <p:ext uri="{BB962C8B-B14F-4D97-AF65-F5344CB8AC3E}">
        <p14:creationId xmlns:p14="http://schemas.microsoft.com/office/powerpoint/2010/main" xmlns="" val="3339210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0"/>
            <a:ext cx="8784976" cy="6741368"/>
          </a:xfrm>
        </p:spPr>
        <p:txBody>
          <a:bodyPr>
            <a:normAutofit fontScale="85000" lnSpcReduction="20000"/>
          </a:bodyPr>
          <a:lstStyle/>
          <a:p>
            <a:r>
              <a:rPr lang="ar-SA" sz="3800" b="1" u="sng" dirty="0" smtClean="0"/>
              <a:t>التمرين </a:t>
            </a:r>
            <a:r>
              <a:rPr lang="ar-SA" sz="3800" b="1" u="sng" dirty="0"/>
              <a:t>البدني </a:t>
            </a:r>
            <a:r>
              <a:rPr lang="ar-IQ" sz="3800" b="1" u="sng" dirty="0" smtClean="0"/>
              <a:t>وعضلة القلب</a:t>
            </a:r>
            <a:endParaRPr lang="en-US" sz="3800" b="1" u="sng" dirty="0" smtClean="0"/>
          </a:p>
          <a:p>
            <a:pPr algn="just"/>
            <a:r>
              <a:rPr lang="ar-SA" dirty="0"/>
              <a:t>أن نسبة تأثير التدريب الرياضي على عضلة القلب تتراوح بين </a:t>
            </a:r>
            <a:r>
              <a:rPr lang="ar-SA" b="1" u="sng" dirty="0"/>
              <a:t>(30-60%)</a:t>
            </a:r>
            <a:r>
              <a:rPr lang="ar-SA" dirty="0"/>
              <a:t>والباقي يترك </a:t>
            </a:r>
            <a:r>
              <a:rPr lang="ar-SA" b="1" u="sng" dirty="0"/>
              <a:t>للنضج والوراثة </a:t>
            </a:r>
            <a:r>
              <a:rPr lang="ar-SA" dirty="0"/>
              <a:t>أذ أن التدريب المستمر يزيد من بروتينات الليف العضلي</a:t>
            </a:r>
            <a:r>
              <a:rPr lang="ar-SA" b="1" u="sng" dirty="0" smtClean="0"/>
              <a:t> </a:t>
            </a:r>
            <a:endParaRPr lang="en-US" b="1" u="sng" dirty="0"/>
          </a:p>
          <a:p>
            <a:pPr algn="just"/>
            <a:r>
              <a:rPr lang="ar-SA" dirty="0" smtClean="0"/>
              <a:t>يؤثر </a:t>
            </a:r>
            <a:r>
              <a:rPr lang="ar-SA" dirty="0"/>
              <a:t>التمرين البدني بمختلف شدده على معدل ضربات القلب غير أنها تتباين تبعا لمستوى الشدة وحجم التمرين ونوعية التقلصات العضلية وزمنه إذ يزيد التمرين البدني معدل ضربات القلب الى مستوى يتراوح بين (200-220 بل 250 ض/ د) غير أن ارتفاع معدل ضربات القلب عن </a:t>
            </a:r>
            <a:r>
              <a:rPr lang="ar-SA" b="1" u="sng" dirty="0"/>
              <a:t>(180ض/ د) </a:t>
            </a:r>
            <a:r>
              <a:rPr lang="ar-SA" dirty="0"/>
              <a:t>والتي تدعى </a:t>
            </a:r>
            <a:r>
              <a:rPr lang="ar-SA" b="1" u="sng" dirty="0"/>
              <a:t>بالفترة الحرجة للقلب </a:t>
            </a:r>
            <a:r>
              <a:rPr lang="ar-SA" dirty="0"/>
              <a:t>كون تنخفض إنتاجية عضلة القلب لعدم توفر الزمن الكافي للامتلاء </a:t>
            </a:r>
            <a:r>
              <a:rPr lang="ar-SA" dirty="0" err="1"/>
              <a:t>البطيني</a:t>
            </a:r>
            <a:r>
              <a:rPr lang="ar-SA" dirty="0"/>
              <a:t> وبالتالي يكون الجهد المؤدى من قبل القلب لا يوازي القيمة المنتجة له .وان التدريب المنظم </a:t>
            </a:r>
            <a:r>
              <a:rPr lang="ar-SA" dirty="0" smtClean="0"/>
              <a:t>(</a:t>
            </a:r>
            <a:r>
              <a:rPr lang="ar-AE" dirty="0" smtClean="0"/>
              <a:t>2</a:t>
            </a:r>
            <a:r>
              <a:rPr lang="ar-SA" dirty="0" smtClean="0"/>
              <a:t>سنوات </a:t>
            </a:r>
            <a:r>
              <a:rPr lang="ar-SA" dirty="0"/>
              <a:t>) يخفض معدل ضربات القلب من (70ض/ </a:t>
            </a:r>
            <a:r>
              <a:rPr lang="ar-SA" dirty="0" err="1"/>
              <a:t>د</a:t>
            </a:r>
            <a:r>
              <a:rPr lang="ar-SA" dirty="0"/>
              <a:t>) </a:t>
            </a:r>
            <a:r>
              <a:rPr lang="ar-SA" dirty="0" err="1"/>
              <a:t>الى</a:t>
            </a:r>
            <a:r>
              <a:rPr lang="ar-SA" dirty="0"/>
              <a:t> (64ض/ </a:t>
            </a:r>
            <a:r>
              <a:rPr lang="ar-SA" dirty="0" err="1"/>
              <a:t>د</a:t>
            </a:r>
            <a:r>
              <a:rPr lang="ar-SA" dirty="0"/>
              <a:t>) </a:t>
            </a:r>
            <a:r>
              <a:rPr lang="ar-SA" dirty="0" err="1"/>
              <a:t>واما</a:t>
            </a:r>
            <a:r>
              <a:rPr lang="ar-SA" dirty="0"/>
              <a:t> التدريب لـ </a:t>
            </a:r>
            <a:r>
              <a:rPr lang="ar-SA" dirty="0" smtClean="0"/>
              <a:t>(</a:t>
            </a:r>
            <a:r>
              <a:rPr lang="ar-AE" dirty="0" smtClean="0"/>
              <a:t>3</a:t>
            </a:r>
            <a:r>
              <a:rPr lang="ar-SA" dirty="0" smtClean="0"/>
              <a:t>سنوات</a:t>
            </a:r>
            <a:r>
              <a:rPr lang="ar-SA" dirty="0"/>
              <a:t>) يؤدي الى انخفاض معدل ضربات القلب الى (55ض/ د) في حين الاستمرار في التدريب لـ (5 سنوات ) يخفــض معـــــدل ضربات القلب الى ( 53 ض/ د</a:t>
            </a:r>
            <a:r>
              <a:rPr lang="ar-SA" dirty="0" smtClean="0"/>
              <a:t>).</a:t>
            </a:r>
            <a:r>
              <a:rPr lang="ar-SA" dirty="0"/>
              <a:t>وربما اقل من ذلك مما يلاحظ زمن الوصول الى الحد الأقصى لمعدل ضربات القلب لغير المدربين يصل بزمن اقل بالمقارنة مع المدربين وكما هو موضح في الشكل </a:t>
            </a:r>
            <a:r>
              <a:rPr lang="ar-SA" dirty="0" smtClean="0"/>
              <a:t>وعليه </a:t>
            </a:r>
            <a:r>
              <a:rPr lang="ar-SA" dirty="0"/>
              <a:t>على الرغم من تشابه الجهد غيران المدربين بأقل جهد واقع على القلب وبتنظيم لصرف الطاقة بشكل هادف أنجزوا الحمل الخارجي </a:t>
            </a:r>
            <a:r>
              <a:rPr lang="ar-SA" dirty="0" smtClean="0"/>
              <a:t>.</a:t>
            </a:r>
            <a:endParaRPr lang="ar-AE"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224136"/>
          </a:xfrm>
        </p:spPr>
        <p:txBody>
          <a:bodyPr>
            <a:normAutofit fontScale="90000"/>
          </a:bodyPr>
          <a:lstStyle/>
          <a:p>
            <a:r>
              <a:rPr lang="en-US" dirty="0"/>
              <a:t/>
            </a:r>
            <a:br>
              <a:rPr lang="en-US" dirty="0"/>
            </a:br>
            <a:r>
              <a:rPr lang="ar-SA" sz="3600" b="1" dirty="0"/>
              <a:t>الفرق في ارتفاع </a:t>
            </a:r>
            <a:r>
              <a:rPr lang="ar-SA" sz="3600" b="1" dirty="0" smtClean="0"/>
              <a:t>مـــعدل </a:t>
            </a:r>
            <a:r>
              <a:rPr lang="ar-SA" sz="3600" b="1" dirty="0"/>
              <a:t>ضربات القلب </a:t>
            </a:r>
            <a:r>
              <a:rPr lang="ar-SA" sz="3600" b="1" dirty="0" err="1"/>
              <a:t>الى</a:t>
            </a:r>
            <a:r>
              <a:rPr lang="ar-SA" sz="3600" b="1" dirty="0"/>
              <a:t> الحدود</a:t>
            </a:r>
            <a:r>
              <a:rPr lang="en-US" sz="3600" b="1" dirty="0"/>
              <a:t/>
            </a:r>
            <a:br>
              <a:rPr lang="en-US" sz="3600" b="1" dirty="0"/>
            </a:br>
            <a:r>
              <a:rPr lang="ar-SA" sz="3600" b="1" dirty="0"/>
              <a:t> القصوى بين </a:t>
            </a:r>
            <a:r>
              <a:rPr lang="ar-SA" sz="3600" b="1" dirty="0" smtClean="0"/>
              <a:t>المـــدربين </a:t>
            </a:r>
            <a:r>
              <a:rPr lang="ar-SA" sz="3600" b="1" dirty="0"/>
              <a:t>وغـــــير المــــــــدربين</a:t>
            </a:r>
            <a:r>
              <a:rPr lang="en-US" dirty="0"/>
              <a:t/>
            </a:r>
            <a:br>
              <a:rPr lang="en-US" dirty="0"/>
            </a:br>
            <a:endParaRPr lang="ar-AE" dirty="0"/>
          </a:p>
        </p:txBody>
      </p:sp>
      <p:pic>
        <p:nvPicPr>
          <p:cNvPr id="4" name="عنصر نائب للمحتوى 3" descr="26"/>
          <p:cNvPicPr>
            <a:picLocks noGrp="1"/>
          </p:cNvPicPr>
          <p:nvPr>
            <p:ph idx="1"/>
          </p:nvPr>
        </p:nvPicPr>
        <p:blipFill>
          <a:blip r:embed="rId2"/>
          <a:srcRect/>
          <a:stretch>
            <a:fillRect/>
          </a:stretch>
        </p:blipFill>
        <p:spPr bwMode="auto">
          <a:xfrm>
            <a:off x="2786050" y="1857364"/>
            <a:ext cx="4572032" cy="4357718"/>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0"/>
            <a:ext cx="9001156" cy="6643710"/>
          </a:xfrm>
        </p:spPr>
        <p:txBody>
          <a:bodyPr>
            <a:normAutofit fontScale="85000" lnSpcReduction="20000"/>
          </a:bodyPr>
          <a:lstStyle/>
          <a:p>
            <a:r>
              <a:rPr lang="ar-SA" b="1" u="sng" dirty="0"/>
              <a:t>حجم الدم المدفوع في الخفقة الواحدة </a:t>
            </a:r>
            <a:r>
              <a:rPr lang="en-US" b="1" u="sng" dirty="0"/>
              <a:t>STROKE </a:t>
            </a:r>
            <a:r>
              <a:rPr lang="en-US" b="1" u="sng" dirty="0" smtClean="0"/>
              <a:t>VOLUM</a:t>
            </a:r>
            <a:endParaRPr lang="en-US" b="1" dirty="0"/>
          </a:p>
          <a:p>
            <a:pPr algn="just"/>
            <a:r>
              <a:rPr lang="ar-SA" dirty="0"/>
              <a:t> وهو مقدار الدم الخارج من البطينين في ضربة (خفقة ) واحدة واثناء الانقباض </a:t>
            </a:r>
            <a:r>
              <a:rPr lang="ar-SA" dirty="0" err="1"/>
              <a:t>البطيني</a:t>
            </a:r>
            <a:r>
              <a:rPr lang="ar-SA" dirty="0"/>
              <a:t> ورغم شدته الناتجة عن التنبيهات السمبثاوية ألا انهم لا يفرغان من الدم </a:t>
            </a:r>
            <a:r>
              <a:rPr lang="ar-IQ" dirty="0" smtClean="0"/>
              <a:t>وان حجم الضربة تعتمد على :</a:t>
            </a:r>
            <a:endParaRPr lang="en-US" dirty="0"/>
          </a:p>
          <a:p>
            <a:pPr algn="just"/>
            <a:r>
              <a:rPr lang="ar-SA" dirty="0"/>
              <a:t>1-العائد الوريدي (الدم المتجمع في البطين في الانبساط النهائي ).</a:t>
            </a:r>
            <a:endParaRPr lang="en-US" dirty="0"/>
          </a:p>
          <a:p>
            <a:pPr algn="just"/>
            <a:r>
              <a:rPr lang="ar-SA" dirty="0"/>
              <a:t>2- </a:t>
            </a:r>
            <a:r>
              <a:rPr lang="ar-IQ" dirty="0" smtClean="0"/>
              <a:t>و</a:t>
            </a:r>
            <a:r>
              <a:rPr lang="ar-SA" dirty="0" smtClean="0"/>
              <a:t>الخصائص </a:t>
            </a:r>
            <a:r>
              <a:rPr lang="ar-SA" dirty="0"/>
              <a:t>الميكانيكية للعضلة القلبية </a:t>
            </a:r>
            <a:r>
              <a:rPr lang="ar-IQ" dirty="0" smtClean="0"/>
              <a:t>(قوة التقلص)</a:t>
            </a:r>
          </a:p>
          <a:p>
            <a:pPr algn="just"/>
            <a:r>
              <a:rPr lang="ar-SA" dirty="0" smtClean="0"/>
              <a:t>هي </a:t>
            </a:r>
            <a:r>
              <a:rPr lang="ar-SA" dirty="0"/>
              <a:t>الأساس لآلية تغير حجم الدم المدفوع في الضربة الواحدة </a:t>
            </a:r>
            <a:r>
              <a:rPr lang="ar-SA" u="sng" dirty="0"/>
              <a:t>اذ ينقبض البطين بقوة اكبر أثناء</a:t>
            </a:r>
            <a:r>
              <a:rPr lang="ar-SA" dirty="0"/>
              <a:t> القذف عندما يكون مملوء الى درجة اكبر وبعبارة أخرى عندما تتساوى كل العوامل الأخرى فان حجم </a:t>
            </a:r>
            <a:r>
              <a:rPr lang="ar-SA" u="sng" dirty="0"/>
              <a:t>الضربة يزداد كلما زاد حجم الإملاء النهائي وتعرف</a:t>
            </a:r>
            <a:r>
              <a:rPr lang="ar-SA" dirty="0"/>
              <a:t> هذه العلاقة بين حجم </a:t>
            </a:r>
            <a:r>
              <a:rPr lang="ar-SA" u="sng" dirty="0"/>
              <a:t>الضربة وبين حجم الإملاء النهائي وقوتها باسم آلية (فرانك- </a:t>
            </a:r>
            <a:r>
              <a:rPr lang="ar-SA" u="sng" dirty="0" err="1"/>
              <a:t>ستارلنك</a:t>
            </a:r>
            <a:r>
              <a:rPr lang="ar-SA" u="sng" dirty="0"/>
              <a:t>) وتعني</a:t>
            </a:r>
            <a:r>
              <a:rPr lang="ar-SA" dirty="0"/>
              <a:t> زيادة الدم العائد الى القلب في نهاية الانبساط </a:t>
            </a:r>
            <a:r>
              <a:rPr lang="ar-SA" dirty="0" err="1"/>
              <a:t>البطيني</a:t>
            </a:r>
            <a:r>
              <a:rPr lang="ar-SA" dirty="0"/>
              <a:t> تزيد من كمية الدم التي يضخه القلب في الضربة الواحدة وسبب في ذلك يعود الى إطالة الألياف العضلية ضمن الحدود الطبيعية يسبب عملية التقلص بشدة اكبر وتكون عملية التعشيق بين جسور الخيوط المايوسين وخيوط الاكتين غير أن </a:t>
            </a:r>
            <a:r>
              <a:rPr lang="ar-SA" dirty="0" err="1"/>
              <a:t>الافرط</a:t>
            </a:r>
            <a:r>
              <a:rPr lang="ar-SA" dirty="0"/>
              <a:t> في تمدد الألياف وأطالتها يفقد قانون فرانك </a:t>
            </a:r>
            <a:r>
              <a:rPr lang="en-US" dirty="0"/>
              <a:t>–</a:t>
            </a:r>
            <a:r>
              <a:rPr lang="ar-SA" dirty="0"/>
              <a:t> </a:t>
            </a:r>
            <a:r>
              <a:rPr lang="ar-SA" dirty="0" err="1"/>
              <a:t>ستارلنك</a:t>
            </a:r>
            <a:r>
              <a:rPr lang="ar-SA" dirty="0"/>
              <a:t> خاصيته لابتعاد مناطق الارتباط عن جسور المايوسين وبالتالي ضعف التقلص كما هو موضح في الشكل </a:t>
            </a:r>
            <a:r>
              <a:rPr lang="ar-SA" dirty="0" smtClean="0"/>
              <a:t>وللأعصاب </a:t>
            </a:r>
            <a:r>
              <a:rPr lang="ar-SA" dirty="0"/>
              <a:t>السمبثاوية اثر كبير على زيادة قوة </a:t>
            </a:r>
            <a:r>
              <a:rPr lang="ar-SA" dirty="0" err="1"/>
              <a:t>الانقباضة</a:t>
            </a:r>
            <a:r>
              <a:rPr lang="ar-SA" dirty="0"/>
              <a:t> وهي تعمل بصورة منسجمة مع آلية فرانك </a:t>
            </a:r>
            <a:r>
              <a:rPr lang="ar-SA" dirty="0" smtClean="0"/>
              <a:t>– </a:t>
            </a:r>
            <a:r>
              <a:rPr lang="ar-SA" dirty="0" err="1" smtClean="0"/>
              <a:t>استارلنك</a:t>
            </a:r>
            <a:r>
              <a:rPr lang="ar-IQ" dirty="0" smtClean="0"/>
              <a:t>.</a:t>
            </a:r>
            <a:endParaRPr lang="ar-A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a:t>يوضح علاقة الطول بالشدة لقسيم عضلي مبينا أقصى شدة تقلص عندما يكون القسيم </a:t>
            </a:r>
            <a:r>
              <a:rPr lang="ar-SA" dirty="0" smtClean="0"/>
              <a:t>(</a:t>
            </a:r>
            <a:r>
              <a:rPr lang="ar-IQ" dirty="0" smtClean="0"/>
              <a:t>1.5</a:t>
            </a:r>
            <a:r>
              <a:rPr lang="ar-SA" dirty="0" smtClean="0"/>
              <a:t> </a:t>
            </a:r>
            <a:r>
              <a:rPr lang="ar-SA" dirty="0" err="1"/>
              <a:t>مايكرون</a:t>
            </a:r>
            <a:r>
              <a:rPr lang="ar-SA" dirty="0"/>
              <a:t> الى 2.5 </a:t>
            </a:r>
            <a:r>
              <a:rPr lang="ar-SA" dirty="0" err="1"/>
              <a:t>مايكرون</a:t>
            </a:r>
            <a:r>
              <a:rPr lang="ar-SA" dirty="0"/>
              <a:t> غير ان الشكل (د) الشدة المتولدة (صفر) كون خيط الاكتين سحب بإفراط خارج نهاية المايوسين في حين الشكل رقم (أ) الذي يقل فيه القسيم العضلي اقل </a:t>
            </a:r>
            <a:r>
              <a:rPr lang="ar-SA" dirty="0" smtClean="0"/>
              <a:t>(</a:t>
            </a:r>
            <a:r>
              <a:rPr lang="ar-IQ" dirty="0" smtClean="0"/>
              <a:t>1.5</a:t>
            </a:r>
            <a:r>
              <a:rPr lang="ar-SA" dirty="0" smtClean="0"/>
              <a:t> </a:t>
            </a:r>
            <a:r>
              <a:rPr lang="ar-SA" dirty="0" err="1"/>
              <a:t>مايكرون</a:t>
            </a:r>
            <a:r>
              <a:rPr lang="ar-SA" dirty="0"/>
              <a:t> فيها تهبط شدة التقلص </a:t>
            </a:r>
            <a:r>
              <a:rPr lang="ar-SA" dirty="0" smtClean="0"/>
              <a:t>)</a:t>
            </a:r>
            <a:r>
              <a:rPr lang="ar-IQ" dirty="0" smtClean="0"/>
              <a:t> وتبدأ بالتنازل.</a:t>
            </a:r>
            <a:endParaRPr lang="en-US" dirty="0"/>
          </a:p>
          <a:p>
            <a:endParaRPr lang="ar-AE"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929718" cy="6643710"/>
          </a:xfrm>
        </p:spPr>
        <p:txBody>
          <a:bodyPr>
            <a:normAutofit fontScale="92500" lnSpcReduction="20000"/>
          </a:bodyPr>
          <a:lstStyle/>
          <a:p>
            <a:r>
              <a:rPr lang="ar-SA" b="1" u="sng" dirty="0"/>
              <a:t>حجم الدم المدفوع في الخفقة الواحدة </a:t>
            </a:r>
            <a:r>
              <a:rPr lang="en-US" b="1" u="sng" dirty="0"/>
              <a:t>(SV)</a:t>
            </a:r>
            <a:r>
              <a:rPr lang="ar-SA" b="1" u="sng" dirty="0"/>
              <a:t> والتمرين البدني : </a:t>
            </a:r>
            <a:endParaRPr lang="en-US" b="1" dirty="0"/>
          </a:p>
          <a:p>
            <a:pPr algn="just"/>
            <a:r>
              <a:rPr lang="ar-SA" dirty="0"/>
              <a:t>أن ممارسة النشاط الرياضي </a:t>
            </a:r>
            <a:r>
              <a:rPr lang="ar-SA" dirty="0" err="1"/>
              <a:t>واداء</a:t>
            </a:r>
            <a:r>
              <a:rPr lang="ar-SA" dirty="0"/>
              <a:t> أحمال بدنية يؤدي </a:t>
            </a:r>
            <a:r>
              <a:rPr lang="ar-SA" dirty="0" err="1"/>
              <a:t>الى</a:t>
            </a:r>
            <a:r>
              <a:rPr lang="ar-SA" dirty="0"/>
              <a:t> زيادة حجم الدم المدفوع في الضربة الواحدة </a:t>
            </a:r>
            <a:r>
              <a:rPr lang="en-US" dirty="0"/>
              <a:t>SV</a:t>
            </a:r>
            <a:r>
              <a:rPr lang="ar-SA" dirty="0"/>
              <a:t> أثناء الأداء غير أن تلك الزيادة في حجم الدم المدفوع يمكن تحديدها من خلال مقارنة قيم حجم الدم </a:t>
            </a:r>
            <a:r>
              <a:rPr lang="en-US" dirty="0"/>
              <a:t>SV</a:t>
            </a:r>
            <a:r>
              <a:rPr lang="ar-SA" dirty="0"/>
              <a:t> في الجهد بقيمها بالراحة فضلا عن ذلك تم ملاحظة زيادة في حجم الدم المدفوع في الضربة الواحدة </a:t>
            </a:r>
            <a:r>
              <a:rPr lang="ar-SA" dirty="0" err="1"/>
              <a:t>بالشدد</a:t>
            </a:r>
            <a:r>
              <a:rPr lang="ar-SA" dirty="0"/>
              <a:t> المنخفضة والمتوسطة. ولكن ليس من الغالب زيادة </a:t>
            </a:r>
            <a:r>
              <a:rPr lang="en-US" dirty="0"/>
              <a:t> SV</a:t>
            </a:r>
            <a:r>
              <a:rPr lang="ar-SA" dirty="0"/>
              <a:t>عند </a:t>
            </a:r>
            <a:r>
              <a:rPr lang="ar-SA" dirty="0" err="1"/>
              <a:t>الشدد</a:t>
            </a:r>
            <a:r>
              <a:rPr lang="ar-SA" dirty="0"/>
              <a:t> </a:t>
            </a:r>
            <a:r>
              <a:rPr lang="ar-SA" dirty="0" err="1"/>
              <a:t>القصوية</a:t>
            </a:r>
            <a:r>
              <a:rPr lang="ar-SA" dirty="0"/>
              <a:t> </a:t>
            </a:r>
            <a:r>
              <a:rPr lang="ar-SA" dirty="0" smtClean="0"/>
              <a:t>اذ </a:t>
            </a:r>
            <a:r>
              <a:rPr lang="ar-SA" dirty="0"/>
              <a:t>يصل حجم الدم في الخفقة الواحدة الى حدوده </a:t>
            </a:r>
            <a:r>
              <a:rPr lang="ar-SA" dirty="0" err="1"/>
              <a:t>القصوية</a:t>
            </a:r>
            <a:r>
              <a:rPr lang="ar-SA" dirty="0"/>
              <a:t> عند الشدة فوق المتوسطة او اقل من </a:t>
            </a:r>
            <a:r>
              <a:rPr lang="ar-SA" dirty="0" err="1"/>
              <a:t>القصوية</a:t>
            </a:r>
            <a:r>
              <a:rPr lang="ar-SA" dirty="0"/>
              <a:t> وهذا ينطبق على المدربين وغير المدربين ومن الجنسين الذكور والإناث كما يرتبط حجم الدم في الضربة الواحدة بعلاقة طردية مع </a:t>
            </a:r>
            <a:r>
              <a:rPr lang="en-US" dirty="0"/>
              <a:t>VO2</a:t>
            </a:r>
            <a:r>
              <a:rPr lang="ar-SA" dirty="0"/>
              <a:t> حجم  الأوكسجين المستهلك من قبل </a:t>
            </a:r>
            <a:r>
              <a:rPr lang="ar-SA" dirty="0" smtClean="0"/>
              <a:t>الجسم. </a:t>
            </a:r>
            <a:r>
              <a:rPr lang="ar-SA" dirty="0"/>
              <a:t>فحجم الضربة في </a:t>
            </a:r>
            <a:r>
              <a:rPr lang="ar-SA" u="sng" dirty="0"/>
              <a:t>الراحة   </a:t>
            </a:r>
            <a:r>
              <a:rPr lang="ar-SA" u="sng" dirty="0" smtClean="0"/>
              <a:t>لغير </a:t>
            </a:r>
            <a:r>
              <a:rPr lang="ar-SA" u="sng" dirty="0"/>
              <a:t>المدربين </a:t>
            </a:r>
            <a:r>
              <a:rPr lang="ar-SA" dirty="0"/>
              <a:t>من الذكور يتراوح بين (70-90 مليلتر ) </a:t>
            </a:r>
            <a:r>
              <a:rPr lang="ar-SA" u="sng" dirty="0"/>
              <a:t>أما </a:t>
            </a:r>
            <a:r>
              <a:rPr lang="ar-IQ" u="sng" dirty="0" smtClean="0"/>
              <a:t>اثناء</a:t>
            </a:r>
            <a:r>
              <a:rPr lang="ar-SA" u="sng" dirty="0" smtClean="0"/>
              <a:t> </a:t>
            </a:r>
            <a:r>
              <a:rPr lang="ar-SA" u="sng" dirty="0"/>
              <a:t>أداء التمرين البدني </a:t>
            </a:r>
            <a:r>
              <a:rPr lang="ar-SA" dirty="0"/>
              <a:t>فيتراوح بين   (100-120 مليلتر ) في حين الذكور المدربين فيصل حجم الضربة لديهم في الراحة (100-120 مليلتر ) اما خلال التمرين البدني وفي حدود القصوى لحجم الضربة تصل الى (150-170 مليلتر ) وربما الى  (200 مليلتر ) لدى المستويات </a:t>
            </a:r>
            <a:r>
              <a:rPr lang="ar-SA" dirty="0" smtClean="0"/>
              <a:t>العالية)</a:t>
            </a:r>
            <a:endParaRPr lang="ar-AE"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052736"/>
            <a:ext cx="8229600" cy="4525963"/>
          </a:xfrm>
        </p:spPr>
        <p:txBody>
          <a:bodyPr>
            <a:normAutofit fontScale="92500" lnSpcReduction="20000"/>
          </a:bodyPr>
          <a:lstStyle/>
          <a:p>
            <a:r>
              <a:rPr lang="ar-IQ" b="1" u="sng" dirty="0" smtClean="0"/>
              <a:t>حجم الدم المدفوع والمساحة السطحية :</a:t>
            </a:r>
          </a:p>
          <a:p>
            <a:r>
              <a:rPr lang="ar-SA" dirty="0" smtClean="0"/>
              <a:t>كما </a:t>
            </a:r>
            <a:r>
              <a:rPr lang="ar-SA" dirty="0"/>
              <a:t>وجب على العاملين في المسائل البحثية عدم الاعتماد على قياس كميات الدم المدفوع في الخفقة الواحدة بل يجب معرفة الدم الواصل الى المتر المربع الواحد من المساحة السطحية للجسم من خلال تقسيم حجم الدم المدفوع في الضربة الواحدة على المساحة السطحية كما في المعادلة التالية :</a:t>
            </a:r>
            <a:endParaRPr lang="en-US" dirty="0"/>
          </a:p>
          <a:p>
            <a:r>
              <a:rPr lang="ar-SA" dirty="0" smtClean="0"/>
              <a:t> </a:t>
            </a:r>
            <a:endParaRPr lang="en-US" dirty="0" smtClean="0"/>
          </a:p>
          <a:p>
            <a:r>
              <a:rPr lang="ar-SA" dirty="0" smtClean="0"/>
              <a:t>                                                        </a:t>
            </a:r>
            <a:r>
              <a:rPr lang="ar-IQ" dirty="0" smtClean="0"/>
              <a:t>   </a:t>
            </a:r>
            <a:r>
              <a:rPr lang="ar-SA" dirty="0" smtClean="0"/>
              <a:t> </a:t>
            </a:r>
            <a:r>
              <a:rPr lang="ar-IQ" dirty="0" smtClean="0"/>
              <a:t>   </a:t>
            </a:r>
            <a:r>
              <a:rPr lang="ar-SA" dirty="0" smtClean="0"/>
              <a:t> </a:t>
            </a:r>
            <a:r>
              <a:rPr lang="en-US" dirty="0" smtClean="0"/>
              <a:t>SV</a:t>
            </a:r>
          </a:p>
          <a:p>
            <a:r>
              <a:rPr lang="ar-SA" dirty="0" smtClean="0"/>
              <a:t>كمية </a:t>
            </a:r>
            <a:r>
              <a:rPr lang="ar-SA" dirty="0"/>
              <a:t>الدم المدفوع في الضربة الواحدة </a:t>
            </a:r>
            <a:r>
              <a:rPr lang="ar-IQ" dirty="0" smtClean="0"/>
              <a:t>لكل مليلتر /م2</a:t>
            </a:r>
            <a:r>
              <a:rPr lang="ar-SA" dirty="0" smtClean="0"/>
              <a:t>= </a:t>
            </a:r>
            <a:r>
              <a:rPr lang="ar-SA" dirty="0"/>
              <a:t>ـــــــــــ</a:t>
            </a:r>
            <a:endParaRPr lang="en-US" dirty="0"/>
          </a:p>
          <a:p>
            <a:r>
              <a:rPr lang="ar-SA" dirty="0"/>
              <a:t>                                                         </a:t>
            </a:r>
            <a:r>
              <a:rPr lang="en-US" dirty="0" smtClean="0"/>
              <a:t>SA         </a:t>
            </a:r>
            <a:endParaRPr lang="en-US" dirty="0"/>
          </a:p>
          <a:p>
            <a:endParaRPr lang="ar-AE"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normAutofit fontScale="92500" lnSpcReduction="20000"/>
          </a:bodyPr>
          <a:lstStyle/>
          <a:p>
            <a:r>
              <a:rPr lang="ar-SA" b="1" u="sng" dirty="0"/>
              <a:t>الناتج القلبي </a:t>
            </a:r>
            <a:r>
              <a:rPr lang="en-US" b="1" u="sng" dirty="0"/>
              <a:t>(Cardiac Out put)</a:t>
            </a:r>
            <a:r>
              <a:rPr lang="ar-SA" b="1" u="sng" dirty="0"/>
              <a:t> :</a:t>
            </a:r>
            <a:endParaRPr lang="en-US" b="1" dirty="0"/>
          </a:p>
          <a:p>
            <a:r>
              <a:rPr lang="ar-SA" dirty="0"/>
              <a:t> </a:t>
            </a:r>
            <a:r>
              <a:rPr lang="ar-IQ" dirty="0" smtClean="0"/>
              <a:t>الناتج القلبي يحسب من خلال ( معدل ضربات القلب في الدقيقة × حجم الدم المدفوع في الضربة الواحدة ) </a:t>
            </a:r>
            <a:endParaRPr lang="en-US" dirty="0"/>
          </a:p>
          <a:p>
            <a:pPr algn="just"/>
            <a:r>
              <a:rPr lang="ar-SA" dirty="0"/>
              <a:t>هي كمية الدم التي يدفعها القلب أثناء البطينين وتبلغ قيمتها عند الإنسان الطبيعي حوالي (70 </a:t>
            </a:r>
            <a:r>
              <a:rPr lang="ar-SA" dirty="0" err="1"/>
              <a:t>مليلتر</a:t>
            </a:r>
            <a:r>
              <a:rPr lang="ar-SA" dirty="0"/>
              <a:t> ) من الدم وترتفع هذه الكمية مع نوع النشاط وشدته ومدته الزمنية </a:t>
            </a:r>
            <a:r>
              <a:rPr lang="ar-SA" dirty="0" err="1"/>
              <a:t>اذ</a:t>
            </a:r>
            <a:r>
              <a:rPr lang="ar-SA" dirty="0"/>
              <a:t> ربما يصل (200 </a:t>
            </a:r>
            <a:r>
              <a:rPr lang="ar-SA" dirty="0" err="1"/>
              <a:t>مليلتر</a:t>
            </a:r>
            <a:r>
              <a:rPr lang="ar-SA" dirty="0"/>
              <a:t> ) عند الرياضيين ذوي المستويات العليا . كما أن معدل ضربات القلب أثناء الراحة تبلغ (70 ض / بالدقيقة ) وبالتالي يكون الناتج القلبي حوالي (5-6 لتر / دقيقة ) أثناء الراحة أما أثناء الجهد البدني يصل الى (30-40 لتر / دقيقة ) وعليه أن المدربين وغير المدربين يتساوون في الناتج القلبي أثناء الراحة </a:t>
            </a:r>
            <a:r>
              <a:rPr lang="ar-IQ" dirty="0" smtClean="0"/>
              <a:t>مع فروقات بسيطة </a:t>
            </a:r>
            <a:r>
              <a:rPr lang="ar-SA" dirty="0" smtClean="0"/>
              <a:t>وتبدأ </a:t>
            </a:r>
            <a:r>
              <a:rPr lang="ar-SA" dirty="0"/>
              <a:t>الفروقات بشكل جلي عند أداء التمارين البدنية وكما هو معلوم أن لكل جهد بدني استجابة معينة من الأجهزة الوظيفية وعضلة </a:t>
            </a:r>
            <a:r>
              <a:rPr lang="ar-SA" dirty="0" smtClean="0"/>
              <a:t>القلب</a:t>
            </a:r>
            <a:endParaRPr lang="ar-AE"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14290"/>
            <a:ext cx="9144000" cy="6429420"/>
          </a:xfrm>
        </p:spPr>
        <p:txBody>
          <a:bodyPr>
            <a:normAutofit fontScale="77500" lnSpcReduction="20000"/>
          </a:bodyPr>
          <a:lstStyle/>
          <a:p>
            <a:r>
              <a:rPr lang="ar-SA" dirty="0" smtClean="0"/>
              <a:t>الزيادة </a:t>
            </a:r>
            <a:r>
              <a:rPr lang="ar-SA" dirty="0"/>
              <a:t>في </a:t>
            </a:r>
            <a:r>
              <a:rPr lang="en-US" dirty="0"/>
              <a:t>(</a:t>
            </a:r>
            <a:r>
              <a:rPr lang="en-US" dirty="0" smtClean="0"/>
              <a:t>CO)</a:t>
            </a:r>
            <a:r>
              <a:rPr lang="ar-SA" dirty="0"/>
              <a:t>الحادثة أثناء التمرين الرياضي للأشخاص المدربين وغير المدربين ففي الأشخاص المدربين يصل حجم الدم المدفوع في الدقيقة حوالي    (30 لتر / دقيقة ) وهي خمسة أضعاف عن حالة الراحة وعليه يلاحظ أغلب الرياضيين الذين يمتلكون قدرات هوائية كبيرة نجد لديهم قلوب ذات إنتاجية كبيرة تصل </a:t>
            </a:r>
            <a:r>
              <a:rPr lang="ar-SA" dirty="0" err="1"/>
              <a:t>الى</a:t>
            </a:r>
            <a:r>
              <a:rPr lang="ar-SA" dirty="0"/>
              <a:t> (35 </a:t>
            </a:r>
            <a:r>
              <a:rPr lang="en-US" dirty="0"/>
              <a:t>–</a:t>
            </a:r>
            <a:r>
              <a:rPr lang="ar-SA" dirty="0"/>
              <a:t> 40 لتر / دقيقة ) وينطبق ذلك على الأفراد الغير مدربين الذين لديهم قدرات هوائية صغيرة مقارنة بالرياضيين فأنهم يمتلكون نتاجا قلبيا قليلا يصل </a:t>
            </a:r>
            <a:r>
              <a:rPr lang="ar-SA" dirty="0" err="1"/>
              <a:t>الى</a:t>
            </a:r>
            <a:r>
              <a:rPr lang="ar-SA" dirty="0"/>
              <a:t> ( 20 </a:t>
            </a:r>
            <a:r>
              <a:rPr lang="en-US" dirty="0"/>
              <a:t>–</a:t>
            </a:r>
            <a:r>
              <a:rPr lang="ar-SA" dirty="0"/>
              <a:t> 25 لتر / دقيقة ) وما ذكرناه بخصوص الذكور ينسحب هو الآخر على الإناث ولكن بقيم أقل وقد ذكر الفرق آنفا (1.5</a:t>
            </a:r>
            <a:r>
              <a:rPr lang="en-US" dirty="0"/>
              <a:t>–</a:t>
            </a:r>
            <a:r>
              <a:rPr lang="ar-SA" dirty="0"/>
              <a:t> 1.75) لتر / دقيقة .</a:t>
            </a:r>
            <a:endParaRPr lang="en-US" dirty="0"/>
          </a:p>
          <a:p>
            <a:r>
              <a:rPr lang="ar-SA" dirty="0"/>
              <a:t>كما يمكن تطبيق المعادلة التالية لحساب الناتج القلبي</a:t>
            </a:r>
            <a:r>
              <a:rPr lang="ar-SA" dirty="0" smtClean="0"/>
              <a:t>:-</a:t>
            </a:r>
            <a:endParaRPr lang="en-US" dirty="0"/>
          </a:p>
          <a:p>
            <a:pPr>
              <a:buNone/>
            </a:pPr>
            <a:r>
              <a:rPr lang="ar-SA" dirty="0" smtClean="0"/>
              <a:t>                                           </a:t>
            </a:r>
            <a:r>
              <a:rPr lang="en-US" dirty="0"/>
              <a:t>C.O  </a:t>
            </a:r>
            <a:r>
              <a:rPr lang="ar-SA" dirty="0"/>
              <a:t>  </a:t>
            </a:r>
            <a:r>
              <a:rPr lang="en-US" dirty="0"/>
              <a:t>=</a:t>
            </a:r>
            <a:r>
              <a:rPr lang="ar-SA" dirty="0"/>
              <a:t>  </a:t>
            </a:r>
            <a:r>
              <a:rPr lang="en-US" dirty="0"/>
              <a:t>H.R</a:t>
            </a:r>
            <a:r>
              <a:rPr lang="ar-SA" dirty="0"/>
              <a:t>  × </a:t>
            </a:r>
            <a:r>
              <a:rPr lang="en-US" dirty="0"/>
              <a:t>SV </a:t>
            </a:r>
            <a:r>
              <a:rPr lang="ar-SA" dirty="0"/>
              <a:t>    </a:t>
            </a:r>
            <a:endParaRPr lang="en-US" dirty="0"/>
          </a:p>
          <a:p>
            <a:r>
              <a:rPr lang="ar-SA" dirty="0"/>
              <a:t>مثال:</a:t>
            </a:r>
            <a:endParaRPr lang="en-US" dirty="0"/>
          </a:p>
          <a:p>
            <a:r>
              <a:rPr lang="ar-SA" dirty="0" err="1"/>
              <a:t>اذا</a:t>
            </a:r>
            <a:r>
              <a:rPr lang="ar-SA" dirty="0"/>
              <a:t> كان معدل ضربات القلب  180 </a:t>
            </a:r>
            <a:r>
              <a:rPr lang="ar-SA" dirty="0" err="1"/>
              <a:t>ض</a:t>
            </a:r>
            <a:r>
              <a:rPr lang="ar-SA" dirty="0"/>
              <a:t> / </a:t>
            </a:r>
            <a:r>
              <a:rPr lang="ar-SA" dirty="0" err="1"/>
              <a:t>د</a:t>
            </a:r>
            <a:r>
              <a:rPr lang="ar-SA" dirty="0"/>
              <a:t> لشخص يؤدي تمرينا بدنيا اقل من الشدة القصوى وحجم الدم المدفوع في الضربة الواحدة يبلغ ( 150 ) </a:t>
            </a:r>
            <a:r>
              <a:rPr lang="ar-SA" dirty="0" err="1"/>
              <a:t>مليلتر</a:t>
            </a:r>
            <a:r>
              <a:rPr lang="ar-SA" dirty="0"/>
              <a:t> فما هو نتاجه القلبي ؟ </a:t>
            </a:r>
            <a:endParaRPr lang="en-US" dirty="0"/>
          </a:p>
          <a:p>
            <a:r>
              <a:rPr lang="ar-SA" dirty="0"/>
              <a:t>           </a:t>
            </a:r>
            <a:r>
              <a:rPr lang="en-US" dirty="0"/>
              <a:t>C.O  </a:t>
            </a:r>
            <a:r>
              <a:rPr lang="ar-SA" dirty="0"/>
              <a:t>  </a:t>
            </a:r>
            <a:r>
              <a:rPr lang="en-US" dirty="0"/>
              <a:t>=</a:t>
            </a:r>
            <a:r>
              <a:rPr lang="ar-SA" dirty="0"/>
              <a:t>  </a:t>
            </a:r>
            <a:r>
              <a:rPr lang="en-US" dirty="0"/>
              <a:t>H.R</a:t>
            </a:r>
            <a:r>
              <a:rPr lang="ar-SA" dirty="0"/>
              <a:t>  × </a:t>
            </a:r>
            <a:r>
              <a:rPr lang="en-US" dirty="0"/>
              <a:t>SV</a:t>
            </a:r>
            <a:r>
              <a:rPr lang="ar-SA" dirty="0"/>
              <a:t>    </a:t>
            </a:r>
            <a:endParaRPr lang="en-US" dirty="0"/>
          </a:p>
          <a:p>
            <a:r>
              <a:rPr lang="ar-SA" dirty="0"/>
              <a:t>             </a:t>
            </a:r>
            <a:r>
              <a:rPr lang="en-US" dirty="0"/>
              <a:t>C.O</a:t>
            </a:r>
            <a:r>
              <a:rPr lang="ar-SA" dirty="0"/>
              <a:t> = 180 × </a:t>
            </a:r>
            <a:r>
              <a:rPr lang="en-US" dirty="0" smtClean="0"/>
              <a:t>150</a:t>
            </a:r>
            <a:r>
              <a:rPr lang="ar-SA" dirty="0" smtClean="0"/>
              <a:t> </a:t>
            </a:r>
            <a:endParaRPr lang="en-US" dirty="0"/>
          </a:p>
          <a:p>
            <a:r>
              <a:rPr lang="ar-SA" dirty="0"/>
              <a:t>             </a:t>
            </a:r>
            <a:r>
              <a:rPr lang="en-US" dirty="0"/>
              <a:t>C.O</a:t>
            </a:r>
            <a:r>
              <a:rPr lang="ar-SA" dirty="0"/>
              <a:t> = 27 لتر / </a:t>
            </a:r>
            <a:r>
              <a:rPr lang="ar-SA" dirty="0" err="1"/>
              <a:t>د</a:t>
            </a:r>
            <a:r>
              <a:rPr lang="ar-SA" dirty="0"/>
              <a:t>     </a:t>
            </a:r>
            <a:endParaRPr lang="en-US" dirty="0"/>
          </a:p>
          <a:p>
            <a:endParaRPr lang="ar-AE"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AE" sz="2800" b="1" dirty="0" smtClean="0"/>
              <a:t>ماهي الآلية التي يستخدمها القلب لإيصال الكمية الكافية من الدم التي لا تنسجم مع قابليته للعضلات اثناء الجهد البدني</a:t>
            </a:r>
            <a:r>
              <a:rPr lang="ar-IQ" sz="2800" b="1" dirty="0"/>
              <a:t>؟</a:t>
            </a:r>
            <a:r>
              <a:rPr lang="ar-AE" sz="2800" b="1" dirty="0" smtClean="0"/>
              <a:t> </a:t>
            </a:r>
            <a:endParaRPr lang="ar-AE" sz="2800" b="1" dirty="0"/>
          </a:p>
        </p:txBody>
      </p:sp>
      <p:sp>
        <p:nvSpPr>
          <p:cNvPr id="3" name="عنصر نائب للمحتوى 2"/>
          <p:cNvSpPr>
            <a:spLocks noGrp="1"/>
          </p:cNvSpPr>
          <p:nvPr>
            <p:ph idx="1"/>
          </p:nvPr>
        </p:nvSpPr>
        <p:spPr/>
        <p:txBody>
          <a:bodyPr>
            <a:normAutofit lnSpcReduction="10000"/>
          </a:bodyPr>
          <a:lstStyle/>
          <a:p>
            <a:r>
              <a:rPr lang="ar-AE" dirty="0" err="1" smtClean="0"/>
              <a:t>ان</a:t>
            </a:r>
            <a:r>
              <a:rPr lang="ar-AE" dirty="0" smtClean="0"/>
              <a:t> القلب لدية القدرة على مضاعفة قدرته </a:t>
            </a:r>
            <a:r>
              <a:rPr lang="ar-AE" dirty="0" err="1" smtClean="0"/>
              <a:t>الانتاجية</a:t>
            </a:r>
            <a:r>
              <a:rPr lang="ar-AE" dirty="0" smtClean="0"/>
              <a:t> </a:t>
            </a:r>
            <a:r>
              <a:rPr lang="ar-AE" dirty="0" err="1" smtClean="0"/>
              <a:t>الى</a:t>
            </a:r>
            <a:r>
              <a:rPr lang="ar-AE" dirty="0" smtClean="0"/>
              <a:t> 7-8 مرات </a:t>
            </a:r>
            <a:r>
              <a:rPr lang="ar-AE" dirty="0" err="1" smtClean="0"/>
              <a:t>واثناء</a:t>
            </a:r>
            <a:r>
              <a:rPr lang="ar-AE" dirty="0" smtClean="0"/>
              <a:t> الجهد يجب </a:t>
            </a:r>
            <a:r>
              <a:rPr lang="ar-AE" dirty="0" err="1" smtClean="0"/>
              <a:t>ايصال</a:t>
            </a:r>
            <a:r>
              <a:rPr lang="ar-AE" dirty="0" smtClean="0"/>
              <a:t> الدم </a:t>
            </a:r>
            <a:r>
              <a:rPr lang="ar-AE" dirty="0" err="1" smtClean="0"/>
              <a:t>الى</a:t>
            </a:r>
            <a:r>
              <a:rPr lang="ar-AE" dirty="0" smtClean="0"/>
              <a:t> العضلات </a:t>
            </a:r>
            <a:r>
              <a:rPr lang="ar-AE" dirty="0" err="1" smtClean="0"/>
              <a:t>اكثر</a:t>
            </a:r>
            <a:r>
              <a:rPr lang="ar-AE" dirty="0" smtClean="0"/>
              <a:t> من وضع الراحة 40 مره فكيف يتم معالجة ذلك ؟</a:t>
            </a:r>
          </a:p>
          <a:p>
            <a:r>
              <a:rPr lang="ar-AE" dirty="0" smtClean="0"/>
              <a:t>1- زيادة معدل ضربات القلب </a:t>
            </a:r>
          </a:p>
          <a:p>
            <a:r>
              <a:rPr lang="ar-AE" dirty="0" smtClean="0"/>
              <a:t>2- زيادة حجم الضربة من </a:t>
            </a:r>
            <a:r>
              <a:rPr lang="ar-IQ" dirty="0" smtClean="0"/>
              <a:t>خلال (زيادة العائد الوريدي-قوة التقلص)</a:t>
            </a:r>
            <a:endParaRPr lang="ar-AE" dirty="0" smtClean="0"/>
          </a:p>
          <a:p>
            <a:r>
              <a:rPr lang="ar-AE" dirty="0" smtClean="0"/>
              <a:t>3- التغيير في مجرى الدم </a:t>
            </a:r>
            <a:r>
              <a:rPr lang="ar-IQ" dirty="0" smtClean="0"/>
              <a:t>(زيادة وسع </a:t>
            </a:r>
            <a:r>
              <a:rPr lang="ar-IQ" dirty="0" err="1" smtClean="0"/>
              <a:t>الشرينات</a:t>
            </a:r>
            <a:r>
              <a:rPr lang="ar-IQ" dirty="0" smtClean="0"/>
              <a:t> والشبكة الشعرية المغذية للعضلات العاملة وتقليل الاقطار في الاعضاء الغير عاملة )</a:t>
            </a:r>
            <a:endParaRPr lang="ar-A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936104"/>
          </a:xfrm>
        </p:spPr>
        <p:txBody>
          <a:bodyPr>
            <a:normAutofit/>
          </a:bodyPr>
          <a:lstStyle/>
          <a:p>
            <a:r>
              <a:rPr lang="ar-IQ" sz="3600" b="1" dirty="0" smtClean="0"/>
              <a:t>معلومات عامه عن عظمة عضلة القلب</a:t>
            </a:r>
            <a:endParaRPr lang="ar-IQ" sz="3600" b="1" dirty="0"/>
          </a:p>
        </p:txBody>
      </p:sp>
      <p:sp>
        <p:nvSpPr>
          <p:cNvPr id="3" name="عنصر نائب للمحتوى 2"/>
          <p:cNvSpPr>
            <a:spLocks noGrp="1"/>
          </p:cNvSpPr>
          <p:nvPr>
            <p:ph idx="1"/>
          </p:nvPr>
        </p:nvSpPr>
        <p:spPr>
          <a:xfrm>
            <a:off x="107504" y="908720"/>
            <a:ext cx="8928992" cy="5832648"/>
          </a:xfrm>
        </p:spPr>
        <p:txBody>
          <a:bodyPr>
            <a:normAutofit/>
          </a:bodyPr>
          <a:lstStyle/>
          <a:p>
            <a:r>
              <a:rPr lang="ar-IQ" sz="2400" b="1" dirty="0" smtClean="0"/>
              <a:t>لماذا ذكر الله في كتابه العزيز </a:t>
            </a:r>
            <a:r>
              <a:rPr lang="ar-IQ" sz="2400" b="1" dirty="0"/>
              <a:t>‏" مَا جَعَلَ اللَّهُ لِرَجُلٍ مِّن قَلْبَيْنِ فِي جَوْفِهِ " ‏(‏الأحزاب‏:4)‏ </a:t>
            </a:r>
            <a:endParaRPr lang="ar-IQ" sz="2400" b="1" dirty="0" smtClean="0"/>
          </a:p>
          <a:p>
            <a:r>
              <a:rPr lang="ar-IQ" sz="2400" b="1" dirty="0" smtClean="0"/>
              <a:t>لماذا </a:t>
            </a:r>
            <a:r>
              <a:rPr lang="ar-IQ" sz="2400" b="1" dirty="0"/>
              <a:t>سميت العضلة </a:t>
            </a:r>
            <a:r>
              <a:rPr lang="ar-IQ" sz="2400" b="1" dirty="0" smtClean="0"/>
              <a:t>«بالقلب»؟ </a:t>
            </a:r>
          </a:p>
          <a:p>
            <a:r>
              <a:rPr lang="ar-IQ" sz="2400" b="1" dirty="0" smtClean="0"/>
              <a:t>هل توجد علاقة بين القلب والذكرة ؟</a:t>
            </a:r>
          </a:p>
          <a:p>
            <a:r>
              <a:rPr lang="ar-IQ" sz="2400" b="1" dirty="0" smtClean="0"/>
              <a:t>هل توجد علاقة بين القلب والدماغ ؟</a:t>
            </a:r>
          </a:p>
          <a:p>
            <a:r>
              <a:rPr lang="ar-IQ" sz="2400" b="1" dirty="0" smtClean="0"/>
              <a:t>متى اول نبضه تحدث في القلب ؟</a:t>
            </a:r>
          </a:p>
          <a:p>
            <a:r>
              <a:rPr lang="ar-IQ" sz="2400" b="1" dirty="0" smtClean="0"/>
              <a:t>اخطر ما يتعرض له القلب </a:t>
            </a:r>
            <a:r>
              <a:rPr lang="ar-IQ" sz="2400" b="1" dirty="0"/>
              <a:t>؟</a:t>
            </a:r>
            <a:endParaRPr lang="ar-IQ" sz="2400" b="1" dirty="0" smtClean="0"/>
          </a:p>
          <a:p>
            <a:r>
              <a:rPr lang="ar-IQ" sz="2400" b="1" dirty="0" err="1" smtClean="0"/>
              <a:t>ماهو</a:t>
            </a:r>
            <a:r>
              <a:rPr lang="ar-IQ" sz="2400" b="1" dirty="0" smtClean="0"/>
              <a:t> الفرق بين (</a:t>
            </a:r>
            <a:r>
              <a:rPr lang="ar-IQ" sz="2400" b="1" dirty="0" err="1" smtClean="0"/>
              <a:t>النبضه</a:t>
            </a:r>
            <a:r>
              <a:rPr lang="ar-IQ" sz="2400" b="1" dirty="0" smtClean="0"/>
              <a:t> – </a:t>
            </a:r>
            <a:r>
              <a:rPr lang="ar-IQ" sz="2400" b="1" dirty="0" err="1" smtClean="0"/>
              <a:t>الضربه</a:t>
            </a:r>
            <a:r>
              <a:rPr lang="ar-IQ" sz="2400" b="1" dirty="0" smtClean="0"/>
              <a:t> او الدقة ) القلب .</a:t>
            </a:r>
          </a:p>
          <a:p>
            <a:r>
              <a:rPr lang="ar-IQ" sz="2400" b="1" dirty="0" smtClean="0"/>
              <a:t>ما هي الكمية التي </a:t>
            </a:r>
            <a:r>
              <a:rPr lang="ar-IQ" sz="2400" b="1" dirty="0" err="1" smtClean="0"/>
              <a:t>يضخها</a:t>
            </a:r>
            <a:r>
              <a:rPr lang="ar-IQ" sz="2400" b="1" dirty="0" smtClean="0"/>
              <a:t> القلب على مدار عمر الشخص (70 سنة )</a:t>
            </a:r>
          </a:p>
          <a:p>
            <a:r>
              <a:rPr lang="ar-IQ" sz="2400" b="1" dirty="0" smtClean="0"/>
              <a:t>ما هو طول الاوردة والشرايين؟</a:t>
            </a:r>
          </a:p>
          <a:p>
            <a:r>
              <a:rPr lang="ar-IQ" sz="2400" b="1" dirty="0" smtClean="0"/>
              <a:t>وغيرها من التساؤلات .....</a:t>
            </a:r>
            <a:endParaRPr lang="ar-IQ" sz="2400" dirty="0" smtClean="0"/>
          </a:p>
          <a:p>
            <a:pPr marL="0" indent="0">
              <a:buNone/>
            </a:pPr>
            <a:endParaRPr lang="ar-IQ" sz="1800" dirty="0"/>
          </a:p>
        </p:txBody>
      </p:sp>
    </p:spTree>
    <p:extLst>
      <p:ext uri="{BB962C8B-B14F-4D97-AF65-F5344CB8AC3E}">
        <p14:creationId xmlns:p14="http://schemas.microsoft.com/office/powerpoint/2010/main" xmlns="" val="17463765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a:bodyPr>
          <a:lstStyle/>
          <a:p>
            <a:r>
              <a:rPr lang="ar-IQ" sz="2800" b="1" dirty="0" err="1"/>
              <a:t>ماهو</a:t>
            </a:r>
            <a:r>
              <a:rPr lang="ar-IQ" sz="2800" b="1" dirty="0"/>
              <a:t> نوع النشاط ؟ نوع النشاط مطاولة سرعة  لماذا ؟</a:t>
            </a:r>
            <a:r>
              <a:rPr lang="en-US" sz="2800" b="1" dirty="0"/>
              <a:t> </a:t>
            </a:r>
            <a:br>
              <a:rPr lang="en-US" sz="2800" b="1" dirty="0"/>
            </a:br>
            <a:r>
              <a:rPr lang="ar-IQ" sz="2800" b="1" dirty="0"/>
              <a:t>س /ايهما يكون فيه التغيير اولا ضربات القلب ام حجم الضربة ؟.وايهما اكثر تغيرا ؟ في السرعة والمطاولة </a:t>
            </a:r>
            <a:endParaRPr lang="ar-IQ" sz="2800" b="1" dirty="0" smtClean="0"/>
          </a:p>
          <a:p>
            <a:r>
              <a:rPr lang="ar-IQ" sz="2800" dirty="0" smtClean="0"/>
              <a:t>التغير في كليهما ولكن في معدل ضربات القلب اسرع لسرعة التحكم من حجم الدم العائد </a:t>
            </a:r>
          </a:p>
          <a:p>
            <a:r>
              <a:rPr lang="ar-IQ" sz="2800" dirty="0" smtClean="0"/>
              <a:t>عندما تكون الفعالية سرعة فان نظام الطاقة لا يعتمد على الدم مما يحدث تزايد في عدد ضربات القلب مقابل ارتفاع بسيط في حجم الضربة .</a:t>
            </a:r>
          </a:p>
          <a:p>
            <a:r>
              <a:rPr lang="ar-IQ" sz="2800" dirty="0" smtClean="0"/>
              <a:t>اما في المطاولة يكون التزايد في حجم الضربة مع تدرج في زيادة ضربات القلب  لان نظام الطاقة يعتمد على الدم الواصل من عضلة القلب .</a:t>
            </a:r>
            <a:endParaRPr lang="ar-IQ" sz="2800" dirty="0"/>
          </a:p>
        </p:txBody>
      </p:sp>
    </p:spTree>
    <p:extLst>
      <p:ext uri="{BB962C8B-B14F-4D97-AF65-F5344CB8AC3E}">
        <p14:creationId xmlns:p14="http://schemas.microsoft.com/office/powerpoint/2010/main" xmlns="" val="21123308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normAutofit lnSpcReduction="10000"/>
          </a:bodyPr>
          <a:lstStyle/>
          <a:p>
            <a:r>
              <a:rPr lang="ar-SA" b="1" u="sng" dirty="0"/>
              <a:t>الاحتياطي القلبي  </a:t>
            </a:r>
            <a:r>
              <a:rPr lang="en-US" u="sng" dirty="0"/>
              <a:t>Cardiac </a:t>
            </a:r>
            <a:r>
              <a:rPr lang="en-US" u="sng" dirty="0" smtClean="0"/>
              <a:t>Reserve</a:t>
            </a:r>
            <a:r>
              <a:rPr lang="ar-SA" dirty="0"/>
              <a:t> </a:t>
            </a:r>
            <a:endParaRPr lang="en-US" dirty="0"/>
          </a:p>
          <a:p>
            <a:pPr algn="just"/>
            <a:r>
              <a:rPr lang="ar-SA" sz="2800" dirty="0"/>
              <a:t>أن كمية الدم الخارجة  </a:t>
            </a:r>
            <a:r>
              <a:rPr lang="en-US" sz="2800" dirty="0"/>
              <a:t>SV</a:t>
            </a:r>
            <a:r>
              <a:rPr lang="ar-SA" sz="2800" dirty="0"/>
              <a:t> في الضربة الواحدة تتناسب مع حاجة العضلات العاملة من الأوكسجين فعند زيادة زمن التمرين وشدته تزداد الحاجة الى الأوكسجين بسبب الزيادة في العمليات الايضية وهذا يتطلب زيادة الدم وهذه تتم كما ذكرنا سابقا من خلال رفع معدل ضربات القلب وزيادة حجم الدم المدفوع في الضربة الواحدة والتي تتم من خلال الحوافز العصبية السمبثاوية والهرمونية ولكن في التمارين العنيفة والزيادة في صرف الطاقة تزداد الحوافز العصبية السمبثاوية بشكل يزيد من شدة التقلص </a:t>
            </a:r>
            <a:r>
              <a:rPr lang="ar-SA" sz="2800" dirty="0" smtClean="0"/>
              <a:t>.</a:t>
            </a:r>
            <a:r>
              <a:rPr lang="ar-IQ" sz="2800" dirty="0" smtClean="0"/>
              <a:t>وان ذلك يمكن ان يزيد من </a:t>
            </a:r>
            <a:r>
              <a:rPr lang="ar-IQ" sz="2800" u="sng" dirty="0" smtClean="0"/>
              <a:t>العائد الوريدي فضلا عن استخدام جزء من الاحتياطي القلبي ولكن لا يتم الا فوق  180 ضربة بالدقيقة .</a:t>
            </a:r>
          </a:p>
          <a:p>
            <a:pPr algn="just"/>
            <a:r>
              <a:rPr lang="ar-IQ" sz="2800" u="sng" dirty="0" smtClean="0"/>
              <a:t>المتبقي 50 مليلتر العائد 120 مليلتر الخارج من 60الى 70 من المئة فالاحتياطي يكون من 50 مليلتر </a:t>
            </a:r>
            <a:endParaRPr lang="ar-AE"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720080"/>
          </a:xfrm>
        </p:spPr>
        <p:txBody>
          <a:bodyPr>
            <a:normAutofit/>
          </a:bodyPr>
          <a:lstStyle/>
          <a:p>
            <a:r>
              <a:rPr lang="ar-IQ" sz="3200" b="1" dirty="0" smtClean="0"/>
              <a:t>القلب والجهاز الهرموني والتمرين الرياضي </a:t>
            </a:r>
            <a:endParaRPr lang="ar-IQ" sz="3200" b="1" dirty="0"/>
          </a:p>
        </p:txBody>
      </p:sp>
      <p:sp>
        <p:nvSpPr>
          <p:cNvPr id="3" name="عنصر نائب للمحتوى 2"/>
          <p:cNvSpPr>
            <a:spLocks noGrp="1"/>
          </p:cNvSpPr>
          <p:nvPr>
            <p:ph idx="1"/>
          </p:nvPr>
        </p:nvSpPr>
        <p:spPr>
          <a:xfrm>
            <a:off x="457200" y="980728"/>
            <a:ext cx="8229600" cy="5145435"/>
          </a:xfrm>
        </p:spPr>
        <p:txBody>
          <a:bodyPr>
            <a:normAutofit/>
          </a:bodyPr>
          <a:lstStyle/>
          <a:p>
            <a:pPr marL="0" indent="0">
              <a:buNone/>
            </a:pPr>
            <a:r>
              <a:rPr lang="ar-IQ" sz="2800" dirty="0" smtClean="0"/>
              <a:t>الهرمونات مركبات كيميائية منها من يؤثر في نسيج ومنها من يؤثر في عضو معين ومنها ما يؤثر على جميع خلايا الجسم  ، والقلب كأي عضلة تتأثر بعدد من الهرمونات التي تفرز من الغدد الهرمونية في وقتي الراحة والجهد البدني ومنها :</a:t>
            </a:r>
          </a:p>
          <a:p>
            <a:pPr marL="0" indent="0">
              <a:buNone/>
            </a:pPr>
            <a:r>
              <a:rPr lang="ar-IQ" sz="2800" dirty="0" smtClean="0"/>
              <a:t>1- هرمون النمو.</a:t>
            </a:r>
          </a:p>
          <a:p>
            <a:pPr marL="0" indent="0">
              <a:buNone/>
            </a:pPr>
            <a:r>
              <a:rPr lang="ar-IQ" sz="2800" dirty="0" smtClean="0"/>
              <a:t>2-هرمونات الغدة الكظرية (</a:t>
            </a:r>
            <a:r>
              <a:rPr lang="ar-IQ" sz="2800" dirty="0" err="1" smtClean="0"/>
              <a:t>الابنفرين</a:t>
            </a:r>
            <a:r>
              <a:rPr lang="ar-IQ" sz="2800" dirty="0" smtClean="0"/>
              <a:t> والنور </a:t>
            </a:r>
            <a:r>
              <a:rPr lang="ar-IQ" sz="2800" dirty="0" err="1" smtClean="0"/>
              <a:t>ابنفرين</a:t>
            </a:r>
            <a:r>
              <a:rPr lang="ar-IQ" sz="2800" dirty="0" smtClean="0"/>
              <a:t>)</a:t>
            </a:r>
          </a:p>
          <a:p>
            <a:pPr marL="0" indent="0">
              <a:buNone/>
            </a:pPr>
            <a:r>
              <a:rPr lang="ar-IQ" sz="2800" dirty="0" smtClean="0"/>
              <a:t>2- هرمون الثيروكسين .</a:t>
            </a:r>
          </a:p>
          <a:p>
            <a:pPr marL="0" indent="0">
              <a:buNone/>
            </a:pPr>
            <a:r>
              <a:rPr lang="ar-IQ" sz="2800" dirty="0" smtClean="0"/>
              <a:t>3- هرمون التستوستيرون </a:t>
            </a:r>
          </a:p>
          <a:p>
            <a:pPr marL="0" indent="0">
              <a:buNone/>
            </a:pPr>
            <a:r>
              <a:rPr lang="ar-IQ" sz="2800" dirty="0" smtClean="0"/>
              <a:t>4-الاستيل كولين</a:t>
            </a:r>
          </a:p>
          <a:p>
            <a:pPr marL="0" indent="0">
              <a:buNone/>
            </a:pPr>
            <a:endParaRPr lang="ar-IQ" sz="2800" dirty="0"/>
          </a:p>
        </p:txBody>
      </p:sp>
    </p:spTree>
    <p:extLst>
      <p:ext uri="{BB962C8B-B14F-4D97-AF65-F5344CB8AC3E}">
        <p14:creationId xmlns:p14="http://schemas.microsoft.com/office/powerpoint/2010/main" xmlns="" val="6326714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14290"/>
            <a:ext cx="8856984" cy="6527078"/>
          </a:xfrm>
        </p:spPr>
        <p:txBody>
          <a:bodyPr>
            <a:normAutofit fontScale="85000" lnSpcReduction="20000"/>
          </a:bodyPr>
          <a:lstStyle/>
          <a:p>
            <a:r>
              <a:rPr lang="ar-SA" b="1" u="sng" dirty="0"/>
              <a:t>شغل القلب </a:t>
            </a:r>
            <a:r>
              <a:rPr lang="en-US" b="1" u="sng" dirty="0"/>
              <a:t>Work of the Heart</a:t>
            </a:r>
            <a:r>
              <a:rPr lang="ar-SA" b="1" u="sng" dirty="0"/>
              <a:t> :</a:t>
            </a:r>
            <a:endParaRPr lang="en-US" b="1" dirty="0"/>
          </a:p>
          <a:p>
            <a:r>
              <a:rPr lang="ar-SA" dirty="0"/>
              <a:t>يمكن حساب شغل  القلب المنجز من خلال مقدار حجم الدم المدفوع في الخفقة الواحدة( </a:t>
            </a:r>
            <a:r>
              <a:rPr lang="en-US" dirty="0"/>
              <a:t>SV</a:t>
            </a:r>
            <a:r>
              <a:rPr lang="ar-SA" dirty="0"/>
              <a:t> ) </a:t>
            </a:r>
            <a:r>
              <a:rPr lang="ar-SA" dirty="0" err="1"/>
              <a:t>مظروباً</a:t>
            </a:r>
            <a:r>
              <a:rPr lang="ar-SA" dirty="0"/>
              <a:t> بمقدار متوسط الضغط الشرياني (</a:t>
            </a:r>
            <a:r>
              <a:rPr lang="en-US" dirty="0"/>
              <a:t>MABP</a:t>
            </a:r>
            <a:r>
              <a:rPr lang="ar-SA" dirty="0"/>
              <a:t> ) كما في المعادلة التالية :- 	</a:t>
            </a:r>
            <a:r>
              <a:rPr lang="ar-SA" u="sng" dirty="0"/>
              <a:t>(</a:t>
            </a:r>
            <a:r>
              <a:rPr lang="en-US" dirty="0"/>
              <a:t>Work of the Heart</a:t>
            </a:r>
            <a:r>
              <a:rPr lang="ar-SA" dirty="0" smtClean="0"/>
              <a:t>)</a:t>
            </a:r>
            <a:r>
              <a:rPr lang="en-US" dirty="0" smtClean="0"/>
              <a:t> </a:t>
            </a:r>
            <a:r>
              <a:rPr lang="en-US" dirty="0"/>
              <a:t>SV = </a:t>
            </a:r>
            <a:r>
              <a:rPr lang="ar-SA" dirty="0"/>
              <a:t> × </a:t>
            </a:r>
            <a:r>
              <a:rPr lang="en-US" dirty="0"/>
              <a:t>MABP</a:t>
            </a:r>
          </a:p>
          <a:p>
            <a:r>
              <a:rPr lang="ar-SA" dirty="0"/>
              <a:t>ومن خلال المعادلة أن الزيادة في أي من المتغيرين سوف يزيد من شغل القلب وأثناء  الراحة تكون قيمة حجم الضربة لغير المدربين ( 70 </a:t>
            </a:r>
            <a:r>
              <a:rPr lang="ar-SA" dirty="0" err="1"/>
              <a:t>مليلتر</a:t>
            </a:r>
            <a:r>
              <a:rPr lang="ar-SA" dirty="0"/>
              <a:t> ) أما للمدربين والتي تصل حوالي ( 100 </a:t>
            </a:r>
            <a:r>
              <a:rPr lang="ar-SA" dirty="0" err="1"/>
              <a:t>مليلتر</a:t>
            </a:r>
            <a:r>
              <a:rPr lang="ar-SA" dirty="0"/>
              <a:t> )( تبعا للمستوى) أما متوسط الضغط الشرياني يصل لغير المدربين والمدربين ( 90- 95 ملم </a:t>
            </a:r>
            <a:r>
              <a:rPr lang="ar-SA" dirty="0" err="1"/>
              <a:t>ز</a:t>
            </a:r>
            <a:r>
              <a:rPr lang="ar-SA" dirty="0"/>
              <a:t> ) ولحساب الشغل لعضلة القلب من خلال المعادلة السابقة كما يلي :-</a:t>
            </a:r>
            <a:endParaRPr lang="en-US" dirty="0"/>
          </a:p>
          <a:p>
            <a:r>
              <a:rPr lang="ar-SA" dirty="0"/>
              <a:t>غير مدربين ( الشغل )  </a:t>
            </a:r>
            <a:r>
              <a:rPr lang="en-US" dirty="0"/>
              <a:t>W  </a:t>
            </a:r>
            <a:r>
              <a:rPr lang="ar-SA" dirty="0"/>
              <a:t>   = 70 × 95 ملم </a:t>
            </a:r>
            <a:r>
              <a:rPr lang="ar-SA" dirty="0" err="1"/>
              <a:t>ز</a:t>
            </a:r>
            <a:r>
              <a:rPr lang="ar-SA" dirty="0"/>
              <a:t> </a:t>
            </a:r>
            <a:endParaRPr lang="en-US" dirty="0"/>
          </a:p>
          <a:p>
            <a:r>
              <a:rPr lang="en-US" dirty="0"/>
              <a:t>W                                              </a:t>
            </a:r>
            <a:r>
              <a:rPr lang="ar-SA" dirty="0"/>
              <a:t>    = 6650 </a:t>
            </a:r>
            <a:r>
              <a:rPr lang="ar-SA" u="sng" dirty="0" err="1">
                <a:solidFill>
                  <a:srgbClr val="FF0000"/>
                </a:solidFill>
              </a:rPr>
              <a:t>مليلتر</a:t>
            </a:r>
            <a:r>
              <a:rPr lang="ar-SA" u="sng" dirty="0">
                <a:solidFill>
                  <a:srgbClr val="FF0000"/>
                </a:solidFill>
              </a:rPr>
              <a:t> / ملم </a:t>
            </a:r>
            <a:r>
              <a:rPr lang="ar-SA" u="sng" dirty="0" err="1">
                <a:solidFill>
                  <a:srgbClr val="FF0000"/>
                </a:solidFill>
              </a:rPr>
              <a:t>ز</a:t>
            </a:r>
            <a:r>
              <a:rPr lang="ar-SA" u="sng" dirty="0">
                <a:solidFill>
                  <a:srgbClr val="FF0000"/>
                </a:solidFill>
              </a:rPr>
              <a:t> </a:t>
            </a:r>
            <a:endParaRPr lang="en-US" u="sng" dirty="0">
              <a:solidFill>
                <a:srgbClr val="FF0000"/>
              </a:solidFill>
            </a:endParaRPr>
          </a:p>
          <a:p>
            <a:r>
              <a:rPr lang="ar-SA" dirty="0"/>
              <a:t>                المدربين </a:t>
            </a:r>
            <a:r>
              <a:rPr lang="en-US" dirty="0"/>
              <a:t>W </a:t>
            </a:r>
            <a:r>
              <a:rPr lang="ar-SA" dirty="0"/>
              <a:t>    =  100 × 95 </a:t>
            </a:r>
            <a:endParaRPr lang="en-US" dirty="0"/>
          </a:p>
          <a:p>
            <a:r>
              <a:rPr lang="ar-SA" dirty="0"/>
              <a:t>                         </a:t>
            </a:r>
            <a:r>
              <a:rPr lang="en-US" dirty="0"/>
              <a:t> W </a:t>
            </a:r>
            <a:r>
              <a:rPr lang="ar-SA" dirty="0"/>
              <a:t>   = 9500 </a:t>
            </a:r>
            <a:r>
              <a:rPr lang="ar-SA" dirty="0" err="1"/>
              <a:t>مليلتر</a:t>
            </a:r>
            <a:r>
              <a:rPr lang="ar-SA" dirty="0"/>
              <a:t> / ملم </a:t>
            </a:r>
            <a:r>
              <a:rPr lang="ar-SA" dirty="0" err="1"/>
              <a:t>ز</a:t>
            </a:r>
            <a:r>
              <a:rPr lang="ar-SA" dirty="0"/>
              <a:t> </a:t>
            </a:r>
            <a:endParaRPr lang="en-US" dirty="0"/>
          </a:p>
          <a:p>
            <a:r>
              <a:rPr lang="ar-SA" dirty="0"/>
              <a:t>وعلية يتضح الفرق الكبير في الشغل مع ثبات (</a:t>
            </a:r>
            <a:r>
              <a:rPr lang="en-US" dirty="0"/>
              <a:t>MABP</a:t>
            </a:r>
            <a:r>
              <a:rPr lang="ar-SA" dirty="0"/>
              <a:t> ) في حالة الراحة أما حالة العمل يزداد شغل القلب </a:t>
            </a:r>
            <a:endParaRPr lang="ar-AE" dirty="0" smtClean="0"/>
          </a:p>
          <a:p>
            <a:r>
              <a:rPr lang="ar-AE" u="sng" dirty="0" smtClean="0"/>
              <a:t>ض العالي – </a:t>
            </a:r>
            <a:r>
              <a:rPr lang="ar-AE" u="sng" dirty="0" err="1" smtClean="0"/>
              <a:t>ض</a:t>
            </a:r>
            <a:r>
              <a:rPr lang="ar-AE" u="sng" dirty="0" smtClean="0"/>
              <a:t> </a:t>
            </a:r>
            <a:r>
              <a:rPr lang="ar-AE" u="sng" dirty="0" err="1" smtClean="0"/>
              <a:t>الواطيء</a:t>
            </a:r>
            <a:r>
              <a:rPr lang="ar-AE" u="sng" dirty="0" smtClean="0"/>
              <a:t>= ضغط النبض</a:t>
            </a:r>
          </a:p>
          <a:p>
            <a:r>
              <a:rPr lang="ar-AE" u="sng" dirty="0" smtClean="0"/>
              <a:t>ض </a:t>
            </a:r>
            <a:r>
              <a:rPr lang="ar-IQ" u="sng" dirty="0" err="1" smtClean="0"/>
              <a:t>الواطيء</a:t>
            </a:r>
            <a:r>
              <a:rPr lang="ar-AE" u="sng" dirty="0" smtClean="0"/>
              <a:t> </a:t>
            </a:r>
            <a:r>
              <a:rPr lang="ar-IQ" u="sng" dirty="0" smtClean="0"/>
              <a:t>+</a:t>
            </a:r>
            <a:r>
              <a:rPr lang="ar-AE" u="sng" dirty="0" smtClean="0"/>
              <a:t> ثلث ضغط النبض = متوسط الضغط الشرياني </a:t>
            </a:r>
            <a:endParaRPr lang="en-US" u="sng" dirty="0"/>
          </a:p>
          <a:p>
            <a:endParaRPr lang="ar-AE"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572272"/>
          </a:xfrm>
        </p:spPr>
        <p:txBody>
          <a:bodyPr>
            <a:normAutofit/>
          </a:bodyPr>
          <a:lstStyle/>
          <a:p>
            <a:pPr marL="0" indent="0">
              <a:buNone/>
            </a:pPr>
            <a:r>
              <a:rPr lang="ar-SA" b="1" u="sng" dirty="0"/>
              <a:t>كفاءة القلب الرياضي  </a:t>
            </a:r>
            <a:r>
              <a:rPr lang="en-US" b="1" u="sng" dirty="0"/>
              <a:t>Cardiac </a:t>
            </a:r>
            <a:r>
              <a:rPr lang="en-US" b="1" u="sng" dirty="0" err="1"/>
              <a:t>Efficency</a:t>
            </a:r>
            <a:r>
              <a:rPr lang="ar-SA" b="1" dirty="0"/>
              <a:t> :</a:t>
            </a:r>
            <a:endParaRPr lang="en-US" b="1" dirty="0"/>
          </a:p>
          <a:p>
            <a:r>
              <a:rPr lang="ar-SA" b="1" dirty="0"/>
              <a:t> يستهلك الشخص الاعتيادي 250 مليلتر أوكسجين كل دقيقة عند الراحة ويستغل القلب حوالي( 8 % ) والتي تبلغ ( 20 مليلتر / دقيقة) وبما أن </a:t>
            </a:r>
            <a:r>
              <a:rPr lang="ar-IQ" b="1" dirty="0" smtClean="0"/>
              <a:t>لتر</a:t>
            </a:r>
            <a:r>
              <a:rPr lang="ar-SA" b="1" dirty="0" smtClean="0"/>
              <a:t> </a:t>
            </a:r>
            <a:r>
              <a:rPr lang="ar-SA" b="1" dirty="0"/>
              <a:t>من الأوكسجين ينتج حوالي </a:t>
            </a:r>
            <a:r>
              <a:rPr lang="ar-IQ" b="1" dirty="0" smtClean="0"/>
              <a:t>(4.85كيلو سعره) </a:t>
            </a:r>
            <a:r>
              <a:rPr lang="ar-SA" b="1" dirty="0" smtClean="0"/>
              <a:t>وعليـة </a:t>
            </a:r>
            <a:r>
              <a:rPr lang="ar-IQ" dirty="0" smtClean="0"/>
              <a:t>0.20×4.85=0.97 </a:t>
            </a:r>
            <a:r>
              <a:rPr lang="ar-IQ" dirty="0"/>
              <a:t>كيلو </a:t>
            </a:r>
            <a:r>
              <a:rPr lang="ar-IQ" dirty="0" smtClean="0"/>
              <a:t>سعره </a:t>
            </a:r>
            <a:r>
              <a:rPr lang="ar-SA" b="1" dirty="0" smtClean="0"/>
              <a:t>أي </a:t>
            </a:r>
            <a:r>
              <a:rPr lang="ar-SA" b="1" dirty="0"/>
              <a:t>مقدار الطاقة </a:t>
            </a:r>
            <a:r>
              <a:rPr lang="ar-IQ" b="1" dirty="0" smtClean="0"/>
              <a:t>المصروفة </a:t>
            </a:r>
            <a:r>
              <a:rPr lang="ar-SA" b="1" dirty="0" smtClean="0"/>
              <a:t>. </a:t>
            </a:r>
            <a:r>
              <a:rPr lang="ar-SA" b="1" dirty="0"/>
              <a:t>ويحدد مبدأ استهلاك الأوكسـجين للقلب من خلال أولاً الضــغط الدموي الشرياني وثانيا الناتج القلبي أي من خلال معدل ضربـات القلب وحجم الدم المدفوع في الخفقة الواحدة(</a:t>
            </a:r>
            <a:r>
              <a:rPr lang="en-US" b="1" dirty="0"/>
              <a:t>SV </a:t>
            </a:r>
            <a:r>
              <a:rPr lang="ar-SA" b="1" dirty="0"/>
              <a:t>) ولحساب كفاءة القلب يتم استخدام المعادلة التالية : </a:t>
            </a:r>
            <a:endParaRPr lang="en-US" b="1" dirty="0"/>
          </a:p>
          <a:p>
            <a:pPr marL="0" indent="0">
              <a:buNone/>
            </a:pPr>
            <a:r>
              <a:rPr lang="ar-SA" b="1" dirty="0"/>
              <a:t>		</a:t>
            </a:r>
            <a:r>
              <a:rPr lang="ar-AE" b="1" dirty="0" smtClean="0"/>
              <a:t>    </a:t>
            </a:r>
            <a:r>
              <a:rPr lang="ar-IQ" b="1" dirty="0" smtClean="0"/>
              <a:t>       </a:t>
            </a:r>
            <a:r>
              <a:rPr lang="ar-SA" b="1" dirty="0" smtClean="0"/>
              <a:t>شغل </a:t>
            </a:r>
            <a:r>
              <a:rPr lang="ar-SA" b="1" dirty="0"/>
              <a:t>القلب</a:t>
            </a:r>
            <a:endParaRPr lang="en-US" b="1" dirty="0"/>
          </a:p>
          <a:p>
            <a:pPr marL="0" indent="0">
              <a:buNone/>
            </a:pPr>
            <a:r>
              <a:rPr lang="ar-SA" b="1" dirty="0"/>
              <a:t>كفاءة القلب = ــــــــــــــــــــــــــــــــــــــــــــــــــــــــــــــــــ</a:t>
            </a:r>
            <a:endParaRPr lang="en-US" b="1" dirty="0"/>
          </a:p>
          <a:p>
            <a:pPr marL="0" indent="0">
              <a:buNone/>
            </a:pPr>
            <a:r>
              <a:rPr lang="ar-SA" b="1" dirty="0"/>
              <a:t>	</a:t>
            </a:r>
            <a:r>
              <a:rPr lang="ar-AE" b="1" dirty="0" smtClean="0"/>
              <a:t>      </a:t>
            </a:r>
            <a:r>
              <a:rPr lang="ar-SA" b="1" dirty="0" smtClean="0"/>
              <a:t> </a:t>
            </a:r>
            <a:r>
              <a:rPr lang="ar-SA" b="1" dirty="0"/>
              <a:t>كمية الأوكسجين المستهلكة من قبل القلب  </a:t>
            </a:r>
            <a:endParaRPr lang="en-US"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77500" lnSpcReduction="20000"/>
          </a:bodyPr>
          <a:lstStyle/>
          <a:p>
            <a:pPr marL="0" indent="0">
              <a:buNone/>
            </a:pPr>
            <a:r>
              <a:rPr lang="ar-SA" b="1" dirty="0"/>
              <a:t>كما يمكن قياس الكفاءة للقلب من كمية الأوكسجين المستهلك من البطين الأيسر فإذا كان متوسط الضغط الشرياني ( 94 ملم ز ) وحجم الضربة ( 70 مليلتر ) وكمية الأوكسجين المستخدمة من قبل القلب 20 مليلتر / د وعلية تكون حساب المعادلة كالتالي  : - </a:t>
            </a:r>
            <a:endParaRPr lang="en-US" b="1" dirty="0"/>
          </a:p>
          <a:p>
            <a:pPr marL="0" indent="0">
              <a:buNone/>
            </a:pPr>
            <a:r>
              <a:rPr lang="ar-SA" b="1" dirty="0"/>
              <a:t>			</a:t>
            </a:r>
            <a:r>
              <a:rPr lang="ar-IQ" b="1" dirty="0" smtClean="0"/>
              <a:t>    </a:t>
            </a:r>
            <a:r>
              <a:rPr lang="ar-SA" b="1" dirty="0" smtClean="0"/>
              <a:t>94 </a:t>
            </a:r>
            <a:r>
              <a:rPr lang="ar-SA" b="1" dirty="0"/>
              <a:t>ملم ز × 70 مليلتر </a:t>
            </a:r>
            <a:endParaRPr lang="en-US" b="1" dirty="0"/>
          </a:p>
          <a:p>
            <a:pPr marL="0" indent="0">
              <a:buNone/>
            </a:pPr>
            <a:r>
              <a:rPr lang="ar-SA" b="1" dirty="0"/>
              <a:t>كفاءة القلب      = 	      ـــــــــــــــــــــــــــــــــــــــــــ</a:t>
            </a:r>
            <a:endParaRPr lang="en-US" b="1" dirty="0"/>
          </a:p>
          <a:p>
            <a:pPr marL="0" indent="0">
              <a:buNone/>
            </a:pPr>
            <a:r>
              <a:rPr lang="ar-SA" b="1" dirty="0"/>
              <a:t>			    20 مليلتر /  دقيقة 	</a:t>
            </a:r>
            <a:endParaRPr lang="en-US" b="1" dirty="0"/>
          </a:p>
          <a:p>
            <a:pPr marL="0" indent="0">
              <a:buNone/>
            </a:pPr>
            <a:r>
              <a:rPr lang="ar-SA" b="1" dirty="0"/>
              <a:t>كفاءة القلب =  5 / 332 مليلتر / </a:t>
            </a:r>
            <a:r>
              <a:rPr lang="en-US" b="1" dirty="0"/>
              <a:t> O</a:t>
            </a:r>
            <a:r>
              <a:rPr lang="en-US" b="1" baseline="-25000" dirty="0"/>
              <a:t>2</a:t>
            </a:r>
            <a:r>
              <a:rPr lang="en-US" b="1" dirty="0"/>
              <a:t> </a:t>
            </a:r>
            <a:r>
              <a:rPr lang="ar-SA" b="1" dirty="0"/>
              <a:t> / د /  ملم ز </a:t>
            </a:r>
            <a:endParaRPr lang="en-US" b="1" dirty="0"/>
          </a:p>
          <a:p>
            <a:pPr marL="0" indent="0">
              <a:buNone/>
            </a:pPr>
            <a:r>
              <a:rPr lang="ar-SA" b="1" dirty="0"/>
              <a:t> </a:t>
            </a:r>
            <a:endParaRPr lang="en-US" b="1" dirty="0"/>
          </a:p>
          <a:p>
            <a:pPr marL="0" indent="0">
              <a:buNone/>
            </a:pPr>
            <a:r>
              <a:rPr lang="ar-SA" b="1" dirty="0"/>
              <a:t>في حين كفاءة القلب للمدربين في وضع الراحة تبلغ قيمتها كما يلي :- </a:t>
            </a:r>
            <a:endParaRPr lang="en-US" b="1" dirty="0"/>
          </a:p>
          <a:p>
            <a:pPr marL="0" indent="0">
              <a:buNone/>
            </a:pPr>
            <a:r>
              <a:rPr lang="ar-SA" b="1" dirty="0"/>
              <a:t>				</a:t>
            </a:r>
            <a:endParaRPr lang="en-US" b="1" dirty="0"/>
          </a:p>
          <a:p>
            <a:pPr marL="0" indent="0">
              <a:buNone/>
            </a:pPr>
            <a:r>
              <a:rPr lang="ar-SA" b="1" dirty="0"/>
              <a:t>                                        95 ملم ز × 100 مليلتر </a:t>
            </a:r>
            <a:endParaRPr lang="en-US" b="1" dirty="0"/>
          </a:p>
          <a:p>
            <a:pPr marL="0" indent="0">
              <a:buNone/>
            </a:pPr>
            <a:r>
              <a:rPr lang="ar-SA" b="1" dirty="0"/>
              <a:t>كفاءة القلب      = 	       ــــــــــــــــــــــــــــــــــــــــــــ</a:t>
            </a:r>
            <a:endParaRPr lang="en-US" b="1" dirty="0"/>
          </a:p>
          <a:p>
            <a:pPr marL="0" indent="0">
              <a:buNone/>
            </a:pPr>
            <a:r>
              <a:rPr lang="ar-SA" b="1" dirty="0"/>
              <a:t>			</a:t>
            </a:r>
            <a:r>
              <a:rPr lang="ar-IQ" b="1" dirty="0" smtClean="0"/>
              <a:t>             </a:t>
            </a:r>
            <a:r>
              <a:rPr lang="ar-SA" b="1" dirty="0" smtClean="0"/>
              <a:t>20 </a:t>
            </a:r>
            <a:r>
              <a:rPr lang="ar-SA" b="1" dirty="0"/>
              <a:t>مليلتر 		</a:t>
            </a:r>
            <a:endParaRPr lang="en-US" b="1" dirty="0"/>
          </a:p>
          <a:p>
            <a:pPr marL="0" indent="0">
              <a:buNone/>
            </a:pPr>
            <a:r>
              <a:rPr lang="ar-SA" b="1" dirty="0"/>
              <a:t>                    = 475 مليلتر / </a:t>
            </a:r>
            <a:r>
              <a:rPr lang="en-US" b="1" dirty="0"/>
              <a:t>O 2 </a:t>
            </a:r>
            <a:r>
              <a:rPr lang="ar-SA" b="1" dirty="0"/>
              <a:t> / دقيقة / ملم ز </a:t>
            </a:r>
            <a:endParaRPr lang="en-US" b="1" dirty="0"/>
          </a:p>
          <a:p>
            <a:pPr marL="0" indent="0">
              <a:buNone/>
            </a:pPr>
            <a:endParaRPr lang="ar-AE" b="1" dirty="0"/>
          </a:p>
          <a:p>
            <a:endParaRPr lang="ar-IQ" dirty="0"/>
          </a:p>
        </p:txBody>
      </p:sp>
    </p:spTree>
    <p:extLst>
      <p:ext uri="{BB962C8B-B14F-4D97-AF65-F5344CB8AC3E}">
        <p14:creationId xmlns:p14="http://schemas.microsoft.com/office/powerpoint/2010/main" xmlns="" val="16992711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600" b="1" dirty="0" smtClean="0"/>
              <a:t>مكونات الجهاز العصبي </a:t>
            </a:r>
            <a:endParaRPr lang="ar-IQ" sz="3600" b="1" dirty="0"/>
          </a:p>
        </p:txBody>
      </p:sp>
      <p:pic>
        <p:nvPicPr>
          <p:cNvPr id="140290"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2195736" y="1484784"/>
            <a:ext cx="5760639" cy="51125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577989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600" b="1" dirty="0" smtClean="0"/>
              <a:t>جهاز الاستثارة والتوصيل </a:t>
            </a:r>
            <a:endParaRPr lang="ar-IQ" sz="3600" b="1" dirty="0"/>
          </a:p>
        </p:txBody>
      </p:sp>
      <p:sp>
        <p:nvSpPr>
          <p:cNvPr id="3" name="عنصر نائب للمحتوى 2"/>
          <p:cNvSpPr>
            <a:spLocks noGrp="1"/>
          </p:cNvSpPr>
          <p:nvPr>
            <p:ph idx="1"/>
          </p:nvPr>
        </p:nvSpPr>
        <p:spPr>
          <a:xfrm>
            <a:off x="457200" y="1268760"/>
            <a:ext cx="8229600" cy="4857403"/>
          </a:xfrm>
        </p:spPr>
        <p:txBody>
          <a:bodyPr>
            <a:normAutofit fontScale="92500" lnSpcReduction="20000"/>
          </a:bodyPr>
          <a:lstStyle/>
          <a:p>
            <a:pPr marL="0" indent="0">
              <a:buNone/>
            </a:pPr>
            <a:r>
              <a:rPr lang="ar-IQ" u="sng" dirty="0" smtClean="0"/>
              <a:t>1-</a:t>
            </a:r>
            <a:r>
              <a:rPr lang="ar-SA" u="sng" dirty="0" smtClean="0"/>
              <a:t>العقدة </a:t>
            </a:r>
            <a:r>
              <a:rPr lang="ar-SA" u="sng" dirty="0" err="1"/>
              <a:t>الجيبية</a:t>
            </a:r>
            <a:r>
              <a:rPr lang="ar-SA" u="sng" dirty="0"/>
              <a:t> </a:t>
            </a:r>
            <a:endParaRPr lang="en-US" dirty="0"/>
          </a:p>
          <a:p>
            <a:pPr marL="0" indent="0" algn="just">
              <a:buNone/>
            </a:pPr>
            <a:r>
              <a:rPr lang="ar-SA" dirty="0"/>
              <a:t>هي مجموعة من الألياف المتخصصة وهي على شكل مسطح وبيضوي الشكل يبلغ طولها 15ملم وعرضه 3 ملم ، أما سمكها 1ملم وهي تقع في الأذين الأيمن بالجهة العلوية وهي لا تحتوي على ألياف تستخدم للتقلص العضلي وهي مرتبطة مع الألياف </a:t>
            </a:r>
            <a:r>
              <a:rPr lang="ar-SA" dirty="0" err="1"/>
              <a:t>الأذينية</a:t>
            </a:r>
            <a:r>
              <a:rPr lang="ar-SA" dirty="0"/>
              <a:t> بحيث أي جهد فعل </a:t>
            </a:r>
            <a:r>
              <a:rPr lang="en-US" dirty="0"/>
              <a:t>Action </a:t>
            </a:r>
            <a:r>
              <a:rPr lang="en-US" dirty="0" err="1"/>
              <a:t>Potental</a:t>
            </a:r>
            <a:r>
              <a:rPr lang="ar-SA" dirty="0"/>
              <a:t>(زوال الاستقطاب) في العقدة ينتشر الى الأذين وتمتلك هذه الألياف القابلية على الاستثارة الذاتية والتي تعد إحدى الخواص الفسيولوجيا للعضلة القلبية والتي يمكن من خلالها حدوث زوال الاستقطاب ومسببة تقلصا </a:t>
            </a:r>
            <a:r>
              <a:rPr lang="ar-SA" dirty="0" err="1"/>
              <a:t>نظميا</a:t>
            </a:r>
            <a:r>
              <a:rPr lang="ar-SA" dirty="0"/>
              <a:t> تلقائيا وعليه تتحكم هذه العقدة في سرعة ضربات القلب </a:t>
            </a:r>
            <a:r>
              <a:rPr lang="ar-SA" dirty="0" smtClean="0"/>
              <a:t>.</a:t>
            </a:r>
            <a:r>
              <a:rPr lang="ar-IQ" dirty="0" smtClean="0"/>
              <a:t>عدد </a:t>
            </a:r>
            <a:r>
              <a:rPr lang="ar-IQ" dirty="0" err="1" smtClean="0"/>
              <a:t>الاستثارات</a:t>
            </a:r>
            <a:r>
              <a:rPr lang="ar-IQ" dirty="0" smtClean="0"/>
              <a:t> من 70- 75 في الراحة لغير الرياضيين وتنخفض لدى الرياضيين حسب التخصص</a:t>
            </a:r>
            <a:endParaRPr lang="en-US" dirty="0"/>
          </a:p>
          <a:p>
            <a:pPr marL="0" indent="0">
              <a:buNone/>
            </a:pPr>
            <a:endParaRPr lang="ar-AE" dirty="0"/>
          </a:p>
          <a:p>
            <a:endParaRPr lang="ar-IQ" dirty="0"/>
          </a:p>
        </p:txBody>
      </p:sp>
    </p:spTree>
    <p:extLst>
      <p:ext uri="{BB962C8B-B14F-4D97-AF65-F5344CB8AC3E}">
        <p14:creationId xmlns:p14="http://schemas.microsoft.com/office/powerpoint/2010/main" xmlns="" val="13887778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936104"/>
          </a:xfrm>
        </p:spPr>
        <p:txBody>
          <a:bodyPr>
            <a:normAutofit/>
          </a:bodyPr>
          <a:lstStyle/>
          <a:p>
            <a:r>
              <a:rPr lang="ar-SA" sz="3600" b="1" dirty="0"/>
              <a:t>مسارات انتشار الإثارة </a:t>
            </a:r>
            <a:r>
              <a:rPr lang="ar-SA" sz="3600" b="1" dirty="0" smtClean="0"/>
              <a:t>الكهربائية</a:t>
            </a:r>
            <a:endParaRPr lang="ar-IQ" sz="3600" dirty="0"/>
          </a:p>
        </p:txBody>
      </p:sp>
      <p:sp>
        <p:nvSpPr>
          <p:cNvPr id="3" name="عنصر نائب للمحتوى 2"/>
          <p:cNvSpPr>
            <a:spLocks noGrp="1"/>
          </p:cNvSpPr>
          <p:nvPr>
            <p:ph idx="1"/>
          </p:nvPr>
        </p:nvSpPr>
        <p:spPr>
          <a:xfrm>
            <a:off x="179512" y="1196752"/>
            <a:ext cx="8856984" cy="5544616"/>
          </a:xfrm>
        </p:spPr>
        <p:txBody>
          <a:bodyPr>
            <a:noAutofit/>
          </a:bodyPr>
          <a:lstStyle/>
          <a:p>
            <a:pPr marL="0" indent="0">
              <a:buNone/>
            </a:pPr>
            <a:r>
              <a:rPr lang="ar-IQ" sz="2800" dirty="0" smtClean="0"/>
              <a:t>ان مسار انتشار الاستثارة ذو اهمية كبيرة فهو يدل على سلامة عضلة القلب من الجانب العصبي والوظيفي كما ان زمن الانتشار في اقسام عضلة القلب في جهازها (الاستثارة والتوصل ) هو الآخر على مستوى من الاهمية في عمل القلب واداء وظيفيته لذا ان انتقال الاستثارة من العقدة الجيبية لعموم الاذينين وحدوث التقلص وفي اثناء ذلك تم وصول الاشارة الى العقدة الاذينية البطينية التي تعمل على </a:t>
            </a:r>
            <a:r>
              <a:rPr lang="ar-IQ" sz="2800" dirty="0" err="1" smtClean="0"/>
              <a:t>تاخير</a:t>
            </a:r>
            <a:r>
              <a:rPr lang="ar-IQ" sz="2800" dirty="0" smtClean="0"/>
              <a:t> نقل الاشارة الى البطينين وتأخيرها والسبب يرجع </a:t>
            </a:r>
            <a:r>
              <a:rPr lang="ar-IQ" sz="2800" dirty="0" err="1" smtClean="0"/>
              <a:t>لاعطاء</a:t>
            </a:r>
            <a:r>
              <a:rPr lang="ar-IQ" sz="2800" dirty="0" smtClean="0"/>
              <a:t> الفرصة الى دفع الدم من الاذينين اولا وثانيا اعطاء الفرصة للامتلاء الكلي للبطينين وهو امر يختص ويؤثر على وظيفة القلب .ومن ثم يتم انتقال الاشارة الى حزمة هيس ومنه الى الياف بركنجي كم توجد خصائص في هذا الجهاز وهو يعتمد على نظام البديل في العمل وهو :ايقاف العقدة الجيبية بديلها العقدة الاذينية البطينية وايقاف الاخيرة يتم العمل في الاستثارة من حزمة هيس </a:t>
            </a:r>
            <a:endParaRPr lang="ar-AE" sz="2800" dirty="0"/>
          </a:p>
          <a:p>
            <a:endParaRPr lang="ar-IQ" sz="1600" dirty="0"/>
          </a:p>
        </p:txBody>
      </p:sp>
    </p:spTree>
    <p:extLst>
      <p:ext uri="{BB962C8B-B14F-4D97-AF65-F5344CB8AC3E}">
        <p14:creationId xmlns:p14="http://schemas.microsoft.com/office/powerpoint/2010/main" xmlns="" val="33555939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smtClean="0"/>
              <a:t>مكونات جهاز الاستثارة والتوصيل لعضلة القلب :</a:t>
            </a:r>
          </a:p>
          <a:p>
            <a:r>
              <a:rPr lang="ar-IQ" dirty="0" smtClean="0"/>
              <a:t>1-العقدة الجيبية الاذينية </a:t>
            </a:r>
          </a:p>
          <a:p>
            <a:r>
              <a:rPr lang="ar-IQ" dirty="0" smtClean="0"/>
              <a:t>2-العقدة الاذينية البطينية </a:t>
            </a:r>
          </a:p>
          <a:p>
            <a:r>
              <a:rPr lang="ar-IQ" dirty="0" smtClean="0"/>
              <a:t>3-حزمة هيس</a:t>
            </a:r>
          </a:p>
          <a:p>
            <a:r>
              <a:rPr lang="ar-IQ" dirty="0" smtClean="0"/>
              <a:t>4-الياف بركنجي </a:t>
            </a:r>
          </a:p>
          <a:p>
            <a:r>
              <a:rPr lang="ar-IQ" dirty="0" smtClean="0"/>
              <a:t>5-الاعصاب المستقلة </a:t>
            </a:r>
            <a:endParaRPr lang="ar-IQ" dirty="0"/>
          </a:p>
        </p:txBody>
      </p:sp>
    </p:spTree>
    <p:extLst>
      <p:ext uri="{BB962C8B-B14F-4D97-AF65-F5344CB8AC3E}">
        <p14:creationId xmlns:p14="http://schemas.microsoft.com/office/powerpoint/2010/main" xmlns="" val="3305466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12968" cy="6480720"/>
          </a:xfrm>
        </p:spPr>
        <p:txBody>
          <a:bodyPr>
            <a:normAutofit/>
          </a:bodyPr>
          <a:lstStyle/>
          <a:p>
            <a:pPr marL="0" indent="0">
              <a:buNone/>
            </a:pPr>
            <a:r>
              <a:rPr lang="ar-IQ" sz="2400" dirty="0" smtClean="0"/>
              <a:t>1- </a:t>
            </a:r>
            <a:r>
              <a:rPr lang="ar-IQ" sz="2800" b="1" u="sng" dirty="0"/>
              <a:t>لماذا ذكر الله في </a:t>
            </a:r>
            <a:r>
              <a:rPr lang="ar-IQ" sz="2800" b="1" u="sng" dirty="0" smtClean="0"/>
              <a:t> الآية </a:t>
            </a:r>
            <a:r>
              <a:rPr lang="ar-IQ" sz="2800" b="1" dirty="0"/>
              <a:t>" مَا جَعَلَ اللَّهُ لِرَجُلٍ مِّن قَلْبَيْنِ فِي جَوْفِهِ </a:t>
            </a:r>
            <a:r>
              <a:rPr lang="ar-IQ" sz="2800" b="1" dirty="0" smtClean="0"/>
              <a:t>"</a:t>
            </a:r>
            <a:endParaRPr lang="ar-IQ" sz="2800" b="1" u="sng" dirty="0" smtClean="0"/>
          </a:p>
          <a:p>
            <a:pPr marL="0" indent="0">
              <a:buNone/>
            </a:pPr>
            <a:r>
              <a:rPr lang="ar-IQ" sz="2800" dirty="0" smtClean="0"/>
              <a:t>ج/ من الآيات الإعجازية في القرآن والله سبحانه وتعالى يستعير بعضلة القلب ( كون المرأة في مرحلة من مراحل عمرها يكون فجوفها عضلتين قلب تنبض )</a:t>
            </a:r>
            <a:endParaRPr lang="ar-IQ" sz="2800" dirty="0"/>
          </a:p>
          <a:p>
            <a:pPr marL="0" indent="0">
              <a:buNone/>
            </a:pPr>
            <a:r>
              <a:rPr lang="ar-IQ" sz="2800" b="1" u="sng" dirty="0" smtClean="0"/>
              <a:t>2-لماذا </a:t>
            </a:r>
            <a:r>
              <a:rPr lang="ar-IQ" sz="2800" b="1" u="sng" dirty="0"/>
              <a:t>سميت العضلة بالقلب </a:t>
            </a:r>
            <a:r>
              <a:rPr lang="ar-IQ" sz="2800" b="1" u="sng" dirty="0" smtClean="0"/>
              <a:t>؟</a:t>
            </a:r>
          </a:p>
          <a:p>
            <a:pPr marL="0" indent="0">
              <a:buNone/>
            </a:pPr>
            <a:r>
              <a:rPr lang="ar-IQ" sz="2800" dirty="0" smtClean="0"/>
              <a:t>ج/ </a:t>
            </a:r>
            <a:r>
              <a:rPr lang="ar-IQ" sz="2800" dirty="0" err="1" smtClean="0"/>
              <a:t>لانها</a:t>
            </a:r>
            <a:r>
              <a:rPr lang="ar-IQ" sz="2800" dirty="0" smtClean="0"/>
              <a:t> متقلب بميوله وتوجهاته (يا مقلب القلوب ثبت قلبي على دينك )</a:t>
            </a:r>
            <a:endParaRPr lang="ar-IQ" sz="2800" dirty="0"/>
          </a:p>
          <a:p>
            <a:pPr marL="0" indent="0">
              <a:buNone/>
            </a:pPr>
            <a:r>
              <a:rPr lang="ar-IQ" sz="2800" b="1" u="sng" dirty="0" smtClean="0"/>
              <a:t>3-هل </a:t>
            </a:r>
            <a:r>
              <a:rPr lang="ar-IQ" sz="2800" b="1" u="sng" dirty="0"/>
              <a:t>توجد علاقة بين القلب </a:t>
            </a:r>
            <a:r>
              <a:rPr lang="ar-IQ" sz="2800" b="1" u="sng" dirty="0" smtClean="0"/>
              <a:t>والذكرة؟</a:t>
            </a:r>
          </a:p>
          <a:p>
            <a:pPr marL="0" indent="0">
              <a:buNone/>
            </a:pPr>
            <a:r>
              <a:rPr lang="ar-IQ" sz="2800" dirty="0" smtClean="0"/>
              <a:t>ج/ </a:t>
            </a:r>
            <a:r>
              <a:rPr lang="ar-IQ" sz="2800" dirty="0"/>
              <a:t>(ذاكرة الخلية </a:t>
            </a:r>
            <a:r>
              <a:rPr lang="ar-IQ" sz="2800" dirty="0" smtClean="0"/>
              <a:t>) ( ان الخلايا العصبية تصل الى 40 الف خليه في القلب هي كما في الخلايا الاخرى تحمل الذاكرة وهناك الكثير من تم زرع قلوب لهم تأثروا ممن نقلت لهم القلوب )</a:t>
            </a:r>
            <a:endParaRPr lang="ar-IQ" sz="2800" dirty="0"/>
          </a:p>
          <a:p>
            <a:pPr marL="0" indent="0">
              <a:buNone/>
            </a:pPr>
            <a:endParaRPr lang="ar-IQ" sz="2800" dirty="0"/>
          </a:p>
        </p:txBody>
      </p:sp>
    </p:spTree>
    <p:extLst>
      <p:ext uri="{BB962C8B-B14F-4D97-AF65-F5344CB8AC3E}">
        <p14:creationId xmlns:p14="http://schemas.microsoft.com/office/powerpoint/2010/main" xmlns="" val="27143112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435280" cy="908720"/>
          </a:xfrm>
        </p:spPr>
        <p:txBody>
          <a:bodyPr>
            <a:normAutofit fontScale="90000"/>
          </a:bodyPr>
          <a:lstStyle/>
          <a:p>
            <a:r>
              <a:rPr lang="ar-IQ" sz="2800" b="1" dirty="0"/>
              <a:t>مخطط القلب </a:t>
            </a:r>
            <a:r>
              <a:rPr lang="ar-IQ" sz="2800" b="1" dirty="0" smtClean="0"/>
              <a:t>الكهربائي</a:t>
            </a:r>
            <a:r>
              <a:rPr lang="en-US" sz="2800" b="1" dirty="0" smtClean="0"/>
              <a:t> </a:t>
            </a:r>
            <a:r>
              <a:rPr lang="ar-IQ" sz="2800" b="1" dirty="0" smtClean="0"/>
              <a:t>  </a:t>
            </a:r>
            <a:r>
              <a:rPr lang="en-US" sz="2800" b="1" dirty="0" err="1" smtClean="0"/>
              <a:t>lectrocardiography</a:t>
            </a:r>
            <a:r>
              <a:rPr lang="ar-IQ" sz="2800" b="1" dirty="0" smtClean="0"/>
              <a:t> وعلاقته بالنشاط الرياضي</a:t>
            </a:r>
            <a:endParaRPr lang="ar-IQ" sz="2800" b="1" dirty="0"/>
          </a:p>
        </p:txBody>
      </p:sp>
      <p:sp>
        <p:nvSpPr>
          <p:cNvPr id="3" name="عنصر نائب للمحتوى 2"/>
          <p:cNvSpPr>
            <a:spLocks noGrp="1"/>
          </p:cNvSpPr>
          <p:nvPr>
            <p:ph idx="1"/>
          </p:nvPr>
        </p:nvSpPr>
        <p:spPr>
          <a:xfrm>
            <a:off x="107504" y="908720"/>
            <a:ext cx="8856984" cy="5949280"/>
          </a:xfrm>
        </p:spPr>
        <p:txBody>
          <a:bodyPr>
            <a:normAutofit fontScale="47500" lnSpcReduction="20000"/>
          </a:bodyPr>
          <a:lstStyle/>
          <a:p>
            <a:pPr marL="0" indent="0">
              <a:buNone/>
            </a:pPr>
            <a:r>
              <a:rPr lang="ar-IQ" sz="4400" dirty="0" smtClean="0"/>
              <a:t>ويعرف </a:t>
            </a:r>
            <a:r>
              <a:rPr lang="ar-IQ" sz="4400" b="1" u="sng" dirty="0"/>
              <a:t>التخطيط الكهربائي </a:t>
            </a:r>
            <a:r>
              <a:rPr lang="ar-IQ" sz="4400" dirty="0"/>
              <a:t>" أنه وصف تخطيطي للنشاط الكهربائي للقلب مقاسا عند سطح الجسم بواسطة أقطاب خاصة توضع في أمـاكن محـدده ذات أهمـية بالغـة بالـجوانب الطبية </a:t>
            </a:r>
            <a:r>
              <a:rPr lang="ar-IQ" sz="4400" dirty="0" smtClean="0"/>
              <a:t>والسريرية:</a:t>
            </a:r>
            <a:endParaRPr lang="ar-IQ" sz="4400" dirty="0"/>
          </a:p>
          <a:p>
            <a:pPr marL="0" indent="0">
              <a:buNone/>
            </a:pPr>
            <a:r>
              <a:rPr lang="ar-IQ" sz="5100" dirty="0"/>
              <a:t>1- قياس معدل ضربات القلب من خلال التخطيط .</a:t>
            </a:r>
          </a:p>
          <a:p>
            <a:pPr marL="0" indent="0">
              <a:buNone/>
            </a:pPr>
            <a:r>
              <a:rPr lang="ar-IQ" sz="5100" dirty="0"/>
              <a:t>2- تحليل الموجات والفترات المختلفة ومقارنتها مع المعايير القياسية لتلك الموجات والفترات .</a:t>
            </a:r>
          </a:p>
          <a:p>
            <a:pPr marL="0" indent="0">
              <a:buNone/>
            </a:pPr>
            <a:r>
              <a:rPr lang="ar-IQ" sz="5100" dirty="0"/>
              <a:t>3-أيجاد اتجاه  تيار القلب الكهربائي والذي من خلاله يمكن معرفة سير اتجاه الحوافز من العقدة الجيبية والى شبكة بركنجي .</a:t>
            </a:r>
          </a:p>
          <a:p>
            <a:pPr marL="0" indent="0">
              <a:buNone/>
            </a:pPr>
            <a:r>
              <a:rPr lang="ar-IQ" sz="5100" dirty="0"/>
              <a:t>4- تحليل الإيقاع الجيبي المنتظم ( المسافة بين النبضات ) والإيقاع غير المنتظم.</a:t>
            </a:r>
          </a:p>
          <a:p>
            <a:pPr marL="0" indent="0">
              <a:buNone/>
            </a:pPr>
            <a:r>
              <a:rPr lang="ar-IQ" sz="5100" dirty="0"/>
              <a:t>5-اكتشاف بطئ النقل العصبي (الحوافز) من الأذينين الى البطينين .</a:t>
            </a:r>
          </a:p>
          <a:p>
            <a:pPr marL="0" indent="0">
              <a:buNone/>
            </a:pPr>
            <a:r>
              <a:rPr lang="ar-IQ" sz="5100" dirty="0"/>
              <a:t>6-التعرف على راحة القلب </a:t>
            </a:r>
          </a:p>
          <a:p>
            <a:pPr marL="0" indent="0">
              <a:buNone/>
            </a:pPr>
            <a:r>
              <a:rPr lang="ar-IQ" sz="5100" dirty="0"/>
              <a:t>7- التعرف على مستوى تغذية عضلة القلب </a:t>
            </a:r>
          </a:p>
          <a:p>
            <a:pPr marL="0" indent="0">
              <a:buNone/>
            </a:pPr>
            <a:r>
              <a:rPr lang="ar-IQ" sz="5100" dirty="0"/>
              <a:t>8-التعرف على الفروق بين حجم عضلة القلب </a:t>
            </a:r>
          </a:p>
          <a:p>
            <a:pPr marL="0" indent="0">
              <a:buNone/>
            </a:pPr>
            <a:r>
              <a:rPr lang="ar-IQ" sz="5100" dirty="0"/>
              <a:t>وقد وظف علم التخطيط الكهربائي وجهازه الخاص لقياس ورسم الموجات والفترات الخاصة بعملية تقلص وانبساط العضلة القلبية في جانب التدريب الرياضي لتعرف على الفروق بين الرياضيين بمختلف اختصاصاتهم فضلا عن تميزهم عن غير المدربين لإيضاح الفروق الوظيفية والعصبية لخلايا عضلة القلب الذي تتبع بها عضلة القلب وفي حالتي أداء الجهد البدني والراحة</a:t>
            </a:r>
            <a:r>
              <a:rPr lang="ar-IQ" sz="4400" dirty="0"/>
              <a:t>.</a:t>
            </a:r>
          </a:p>
          <a:p>
            <a:endParaRPr lang="ar-IQ" dirty="0"/>
          </a:p>
          <a:p>
            <a:endParaRPr lang="ar-IQ" dirty="0"/>
          </a:p>
        </p:txBody>
      </p:sp>
    </p:spTree>
    <p:extLst>
      <p:ext uri="{BB962C8B-B14F-4D97-AF65-F5344CB8AC3E}">
        <p14:creationId xmlns:p14="http://schemas.microsoft.com/office/powerpoint/2010/main" xmlns="" val="19760619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0"/>
            <a:ext cx="8229600" cy="6126163"/>
          </a:xfrm>
        </p:spPr>
        <p:txBody>
          <a:bodyPr>
            <a:normAutofit fontScale="92500" lnSpcReduction="20000"/>
          </a:bodyPr>
          <a:lstStyle/>
          <a:p>
            <a:r>
              <a:rPr lang="ar-SA" u="sng" dirty="0"/>
              <a:t>مخطط القلب الطبيعي  </a:t>
            </a:r>
            <a:r>
              <a:rPr lang="en-US" u="sng" dirty="0"/>
              <a:t>The </a:t>
            </a:r>
            <a:r>
              <a:rPr lang="en-US" u="sng" dirty="0" err="1"/>
              <a:t>normul</a:t>
            </a:r>
            <a:r>
              <a:rPr lang="en-US" u="sng" dirty="0"/>
              <a:t> </a:t>
            </a:r>
            <a:r>
              <a:rPr lang="en-US" u="sng" dirty="0" err="1"/>
              <a:t>electrocadiogram</a:t>
            </a:r>
            <a:r>
              <a:rPr lang="en-US" u="sng" dirty="0"/>
              <a:t> </a:t>
            </a:r>
            <a:endParaRPr lang="en-US" dirty="0"/>
          </a:p>
          <a:p>
            <a:pPr algn="just"/>
            <a:r>
              <a:rPr lang="ar-SA" dirty="0"/>
              <a:t>يوضح شكل </a:t>
            </a:r>
            <a:r>
              <a:rPr lang="ar-SA" dirty="0" smtClean="0"/>
              <a:t>سلسلة </a:t>
            </a:r>
            <a:r>
              <a:rPr lang="ar-SA" dirty="0"/>
              <a:t>من الانحرافات عن خط السواء الكهربائي وتعرف المسافات بين الانحرافات بالقطع او الشدف ويشار الى الانحرافات </a:t>
            </a:r>
            <a:r>
              <a:rPr lang="ar-SA" dirty="0" err="1"/>
              <a:t>بالاحراف</a:t>
            </a:r>
            <a:r>
              <a:rPr lang="ar-SA" dirty="0"/>
              <a:t>     </a:t>
            </a:r>
            <a:r>
              <a:rPr lang="en-US" dirty="0"/>
              <a:t> (P . Q . R . S . T. U )</a:t>
            </a:r>
            <a:r>
              <a:rPr lang="ar-SA" dirty="0"/>
              <a:t> يسجل مخطط القلب الكهربائي عادة بسرعة (25 ملم/ ثانية ) على ورق خاص ذي خطوط عمودية دقيقة يبعد بعضها عن البعض بمسافات   (1ملم ) وخطوط عمودية سميكة على مسافات  (5 ملم ) و تساوي الفترة الزمنية بين كل خطين دقيقين ( 0.04 </a:t>
            </a:r>
            <a:r>
              <a:rPr lang="ar-SA" dirty="0" err="1"/>
              <a:t>ثا</a:t>
            </a:r>
            <a:r>
              <a:rPr lang="ar-SA" dirty="0"/>
              <a:t> ) والفترة بين ضربات القلب يتم حسابها بتقسيم العدد ( 1500) </a:t>
            </a:r>
            <a:r>
              <a:rPr lang="ar-IQ" dirty="0" smtClean="0"/>
              <a:t>(1500÷20 مربع = 75ض/د) </a:t>
            </a:r>
            <a:r>
              <a:rPr lang="ar-SA" dirty="0" smtClean="0"/>
              <a:t>على </a:t>
            </a:r>
            <a:r>
              <a:rPr lang="ar-SA" dirty="0"/>
              <a:t>عدد المربعات الصغيرة المحصورة بين موجتي </a:t>
            </a:r>
            <a:r>
              <a:rPr lang="en-US" dirty="0"/>
              <a:t> “R”</a:t>
            </a:r>
            <a:r>
              <a:rPr lang="ar-SA" dirty="0"/>
              <a:t> متعاقبتين . اما في حالة </a:t>
            </a:r>
            <a:r>
              <a:rPr lang="ar-SA" dirty="0" err="1"/>
              <a:t>اللانظمية</a:t>
            </a:r>
            <a:r>
              <a:rPr lang="ar-SA" dirty="0"/>
              <a:t> للقلب تستخرج سرعة النظم القلبي من حاصل ضرب عدد مركبات </a:t>
            </a:r>
            <a:r>
              <a:rPr lang="en-US" dirty="0"/>
              <a:t> (QRS)</a:t>
            </a:r>
            <a:r>
              <a:rPr lang="ar-SA" dirty="0"/>
              <a:t> الواقعة في (6) ثواني × الرقم (10</a:t>
            </a:r>
            <a:r>
              <a:rPr lang="ar-SA" dirty="0" smtClean="0"/>
              <a:t>)</a:t>
            </a:r>
            <a:r>
              <a:rPr lang="ar-IQ" dirty="0" smtClean="0"/>
              <a:t> يمكن معرفة معدل ضربات القلب من خلال من تقسيم زمن (60ثانية ) على زمن الدورة القلبية (0.8ثانية )</a:t>
            </a:r>
            <a:endParaRPr lang="en-US" dirty="0"/>
          </a:p>
          <a:p>
            <a:pPr marL="0" indent="0">
              <a:buNone/>
            </a:pPr>
            <a:endParaRPr lang="ar-AE"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856984" cy="6408712"/>
          </a:xfrm>
        </p:spPr>
        <p:txBody>
          <a:bodyPr>
            <a:normAutofit/>
          </a:bodyPr>
          <a:lstStyle/>
          <a:p>
            <a:r>
              <a:rPr lang="ar-SA" u="sng" dirty="0" smtClean="0"/>
              <a:t>موجة </a:t>
            </a:r>
            <a:r>
              <a:rPr lang="ar-SA" u="sng" dirty="0"/>
              <a:t>" </a:t>
            </a:r>
            <a:r>
              <a:rPr lang="en-US" u="sng" dirty="0"/>
              <a:t>P</a:t>
            </a:r>
            <a:r>
              <a:rPr lang="ar-SA" u="sng" dirty="0"/>
              <a:t> " </a:t>
            </a:r>
            <a:endParaRPr lang="en-US" dirty="0"/>
          </a:p>
          <a:p>
            <a:r>
              <a:rPr lang="ar-SA" dirty="0"/>
              <a:t>تنتج هذه الموجة عن انتشار الفاعلية الكهربائية من العقدة </a:t>
            </a:r>
            <a:r>
              <a:rPr lang="ar-SA" dirty="0" err="1"/>
              <a:t>الجيبية</a:t>
            </a:r>
            <a:r>
              <a:rPr lang="ar-SA" dirty="0"/>
              <a:t> عبر الأذينين </a:t>
            </a:r>
            <a:endParaRPr lang="en-US" dirty="0"/>
          </a:p>
          <a:p>
            <a:r>
              <a:rPr lang="ar-SA" u="sng" dirty="0"/>
              <a:t>فترة </a:t>
            </a:r>
            <a:r>
              <a:rPr lang="en-US" u="sng" dirty="0"/>
              <a:t>P-R</a:t>
            </a:r>
            <a:r>
              <a:rPr lang="ar-SA" u="sng" dirty="0"/>
              <a:t> </a:t>
            </a:r>
            <a:r>
              <a:rPr lang="ar-SA" u="sng" dirty="0" smtClean="0"/>
              <a:t>:</a:t>
            </a:r>
            <a:endParaRPr lang="en-US" dirty="0"/>
          </a:p>
          <a:p>
            <a:r>
              <a:rPr lang="ar-SA" dirty="0"/>
              <a:t>يقاس هذا الزمن من بداية موجة </a:t>
            </a:r>
            <a:r>
              <a:rPr lang="en-US" dirty="0"/>
              <a:t>P</a:t>
            </a:r>
            <a:r>
              <a:rPr lang="ar-SA" dirty="0"/>
              <a:t> حتى بداية مركب</a:t>
            </a:r>
            <a:r>
              <a:rPr lang="en-US" dirty="0"/>
              <a:t>QRS </a:t>
            </a:r>
            <a:r>
              <a:rPr lang="ar-SA" dirty="0"/>
              <a:t> أي ابتداء موجة </a:t>
            </a:r>
            <a:r>
              <a:rPr lang="en-US" dirty="0"/>
              <a:t>Q</a:t>
            </a:r>
            <a:r>
              <a:rPr lang="ar-SA" dirty="0"/>
              <a:t> أن وجدت </a:t>
            </a:r>
            <a:r>
              <a:rPr lang="ar-SA" dirty="0" err="1"/>
              <a:t>او</a:t>
            </a:r>
            <a:r>
              <a:rPr lang="ar-SA" dirty="0"/>
              <a:t> ابتداء موجة </a:t>
            </a:r>
            <a:r>
              <a:rPr lang="en-US" dirty="0"/>
              <a:t> R </a:t>
            </a:r>
            <a:r>
              <a:rPr lang="ar-SA" dirty="0"/>
              <a:t> عندما لا توجد موجة </a:t>
            </a:r>
            <a:r>
              <a:rPr lang="en-US" dirty="0"/>
              <a:t>Q</a:t>
            </a:r>
            <a:r>
              <a:rPr lang="ar-SA" dirty="0"/>
              <a:t>  يقابل هذا الزمن الوقت اللازم لسير التنبيه من العقدة </a:t>
            </a:r>
            <a:r>
              <a:rPr lang="ar-SA" dirty="0" err="1"/>
              <a:t>الجيبية</a:t>
            </a:r>
            <a:r>
              <a:rPr lang="ar-SA" dirty="0"/>
              <a:t> حتى العضلة </a:t>
            </a:r>
            <a:r>
              <a:rPr lang="ar-SA" dirty="0" err="1"/>
              <a:t>البطينية</a:t>
            </a:r>
            <a:r>
              <a:rPr lang="ar-SA" dirty="0"/>
              <a:t> يوجد بين نهاية موجة </a:t>
            </a:r>
            <a:r>
              <a:rPr lang="en-US" dirty="0"/>
              <a:t>P</a:t>
            </a:r>
            <a:r>
              <a:rPr lang="ar-SA" dirty="0"/>
              <a:t> وابتداء مركب </a:t>
            </a:r>
            <a:r>
              <a:rPr lang="en-US" dirty="0"/>
              <a:t>QRS</a:t>
            </a:r>
            <a:r>
              <a:rPr lang="ar-SA" dirty="0"/>
              <a:t> قطعة سواء كهربائي حينما تمر نبضة التنبيه خلال العقدة</a:t>
            </a:r>
            <a:endParaRPr lang="en-US" dirty="0"/>
          </a:p>
          <a:p>
            <a:endParaRPr lang="ar-AE"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8229600" cy="6311054"/>
          </a:xfrm>
        </p:spPr>
        <p:txBody>
          <a:bodyPr>
            <a:normAutofit fontScale="92500" lnSpcReduction="10000"/>
          </a:bodyPr>
          <a:lstStyle/>
          <a:p>
            <a:r>
              <a:rPr lang="ar-SA" u="sng" dirty="0"/>
              <a:t>مركب </a:t>
            </a:r>
            <a:r>
              <a:rPr lang="en-US" u="sng" dirty="0"/>
              <a:t>QRS</a:t>
            </a:r>
            <a:r>
              <a:rPr lang="ar-SA" u="sng" dirty="0"/>
              <a:t> زوال استقطاب عضلة البطين :</a:t>
            </a:r>
            <a:endParaRPr lang="en-US" dirty="0"/>
          </a:p>
          <a:p>
            <a:r>
              <a:rPr lang="ar-SA" dirty="0"/>
              <a:t>هي عملية زوال الاستقطاب لعضلة </a:t>
            </a:r>
            <a:r>
              <a:rPr lang="ar-SA" dirty="0" err="1"/>
              <a:t>البطيين</a:t>
            </a:r>
            <a:r>
              <a:rPr lang="ar-SA" dirty="0"/>
              <a:t> وتتنبه الجدران الرئيسية للبطين فيما بعد فينتشر اندفاع زوال الاستقطاب من الداخل </a:t>
            </a:r>
            <a:r>
              <a:rPr lang="ar-SA" dirty="0" err="1"/>
              <a:t>الى</a:t>
            </a:r>
            <a:r>
              <a:rPr lang="ar-SA" dirty="0"/>
              <a:t> الخارج ومن </a:t>
            </a:r>
            <a:r>
              <a:rPr lang="ar-SA" dirty="0" err="1"/>
              <a:t>اسفل</a:t>
            </a:r>
            <a:r>
              <a:rPr lang="ar-SA" dirty="0"/>
              <a:t> </a:t>
            </a:r>
            <a:r>
              <a:rPr lang="ar-SA" dirty="0" err="1"/>
              <a:t>الى</a:t>
            </a:r>
            <a:r>
              <a:rPr lang="ar-SA" dirty="0"/>
              <a:t> أعلى . </a:t>
            </a:r>
            <a:r>
              <a:rPr lang="en-US" dirty="0" smtClean="0"/>
              <a:t/>
            </a:r>
            <a:br>
              <a:rPr lang="en-US" dirty="0" smtClean="0"/>
            </a:br>
            <a:r>
              <a:rPr lang="ar-SA" dirty="0" smtClean="0"/>
              <a:t>تتراوح </a:t>
            </a:r>
            <a:r>
              <a:rPr lang="ar-SA" dirty="0"/>
              <a:t>المسافة الزمنية لمركب </a:t>
            </a:r>
            <a:r>
              <a:rPr lang="en-US" dirty="0"/>
              <a:t> QRS </a:t>
            </a:r>
            <a:r>
              <a:rPr lang="ar-SA" dirty="0"/>
              <a:t>بين 0.06 </a:t>
            </a:r>
            <a:r>
              <a:rPr lang="en-US" dirty="0"/>
              <a:t>–</a:t>
            </a:r>
            <a:r>
              <a:rPr lang="ar-SA" dirty="0"/>
              <a:t>0.08 </a:t>
            </a:r>
            <a:r>
              <a:rPr lang="ar-IQ" dirty="0" smtClean="0"/>
              <a:t>- 0.012</a:t>
            </a:r>
            <a:r>
              <a:rPr lang="ar-SA" dirty="0" smtClean="0"/>
              <a:t>ثانية </a:t>
            </a:r>
            <a:r>
              <a:rPr lang="ar-IQ" dirty="0" smtClean="0"/>
              <a:t>وهي توضح سلامة </a:t>
            </a:r>
            <a:r>
              <a:rPr lang="ar-IQ" dirty="0" err="1" smtClean="0"/>
              <a:t>وضاخمة</a:t>
            </a:r>
            <a:r>
              <a:rPr lang="ar-IQ" dirty="0" smtClean="0"/>
              <a:t> البطينين </a:t>
            </a:r>
            <a:r>
              <a:rPr lang="ar-SA" dirty="0" smtClean="0"/>
              <a:t>.</a:t>
            </a:r>
            <a:endParaRPr lang="en-US" dirty="0"/>
          </a:p>
          <a:p>
            <a:r>
              <a:rPr lang="ar-SA" u="sng" dirty="0"/>
              <a:t>تمثل موجة </a:t>
            </a:r>
            <a:r>
              <a:rPr lang="en-US" u="sng" dirty="0"/>
              <a:t>T </a:t>
            </a:r>
            <a:r>
              <a:rPr lang="ar-SA" dirty="0" smtClean="0"/>
              <a:t>:</a:t>
            </a:r>
            <a:endParaRPr lang="en-US" dirty="0"/>
          </a:p>
          <a:p>
            <a:r>
              <a:rPr lang="ar-SA" dirty="0"/>
              <a:t>تمثل موجة </a:t>
            </a:r>
            <a:r>
              <a:rPr lang="en-US" dirty="0"/>
              <a:t>T</a:t>
            </a:r>
            <a:r>
              <a:rPr lang="ar-SA" dirty="0"/>
              <a:t> عودة استقطاب البطينين  </a:t>
            </a:r>
            <a:r>
              <a:rPr lang="en-US" dirty="0"/>
              <a:t>( </a:t>
            </a:r>
            <a:r>
              <a:rPr lang="en-US" dirty="0" err="1"/>
              <a:t>Repalarization</a:t>
            </a:r>
            <a:r>
              <a:rPr lang="en-US" dirty="0"/>
              <a:t> </a:t>
            </a:r>
            <a:r>
              <a:rPr lang="en-US" dirty="0" smtClean="0"/>
              <a:t>)</a:t>
            </a:r>
            <a:r>
              <a:rPr lang="ar-SA" u="sng" dirty="0"/>
              <a:t> فترة </a:t>
            </a:r>
            <a:r>
              <a:rPr lang="en-US" u="sng" dirty="0"/>
              <a:t>S-T </a:t>
            </a:r>
            <a:r>
              <a:rPr lang="ar-SA" dirty="0"/>
              <a:t>:</a:t>
            </a:r>
            <a:endParaRPr lang="en-US" dirty="0"/>
          </a:p>
          <a:p>
            <a:r>
              <a:rPr lang="ar-SA" dirty="0"/>
              <a:t>وهي المسافة المحددة بين نهاية معقد </a:t>
            </a:r>
            <a:r>
              <a:rPr lang="en-US" dirty="0"/>
              <a:t>( QRS ) </a:t>
            </a:r>
            <a:r>
              <a:rPr lang="ar-SA" dirty="0"/>
              <a:t> وبداية موجة </a:t>
            </a:r>
            <a:r>
              <a:rPr lang="en-US" dirty="0"/>
              <a:t> ( T )</a:t>
            </a:r>
            <a:r>
              <a:rPr lang="ar-SA" dirty="0"/>
              <a:t> والمعدل الطبيعي لها ( 0.08) ثانية وان ارتفاع او انخفاض هذه الفترة عن ( 2- 4 ) ملم يدلل على نقص في التغذية ألا وكسجينة لعضلة القلب او هناك تضخم في البطين الأيسر .</a:t>
            </a:r>
            <a:endParaRPr lang="en-US" dirty="0"/>
          </a:p>
          <a:p>
            <a:endParaRPr lang="ar-AE"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8472518" cy="6286544"/>
          </a:xfrm>
        </p:spPr>
        <p:txBody>
          <a:bodyPr>
            <a:normAutofit/>
          </a:bodyPr>
          <a:lstStyle/>
          <a:p>
            <a:r>
              <a:rPr lang="ar-SA" u="sng" dirty="0"/>
              <a:t>توزيع الأعصاب</a:t>
            </a:r>
            <a:endParaRPr lang="en-US" dirty="0"/>
          </a:p>
          <a:p>
            <a:r>
              <a:rPr lang="ar-SA" dirty="0"/>
              <a:t>يتلقى القلب الألياف من الأعصاب السمبثاوية </a:t>
            </a:r>
            <a:r>
              <a:rPr lang="ar-SA" dirty="0" err="1"/>
              <a:t>والباراسمبثاوية</a:t>
            </a:r>
            <a:r>
              <a:rPr lang="ar-SA" dirty="0"/>
              <a:t> وتطلق الأعصاب السمبثاوية </a:t>
            </a:r>
            <a:r>
              <a:rPr lang="ar-SA" dirty="0" err="1"/>
              <a:t>النورابنفرين</a:t>
            </a:r>
            <a:r>
              <a:rPr lang="ar-SA" dirty="0"/>
              <a:t> </a:t>
            </a:r>
            <a:r>
              <a:rPr lang="en-US" dirty="0" err="1"/>
              <a:t>norpinephrine</a:t>
            </a:r>
            <a:r>
              <a:rPr lang="ar-SA" dirty="0"/>
              <a:t> بصورة رئيسية </a:t>
            </a:r>
            <a:r>
              <a:rPr lang="ar-IQ" dirty="0" smtClean="0"/>
              <a:t>وهي </a:t>
            </a:r>
            <a:r>
              <a:rPr lang="ar-IQ" dirty="0" err="1" smtClean="0"/>
              <a:t>تزيدة</a:t>
            </a:r>
            <a:r>
              <a:rPr lang="ar-IQ" dirty="0" smtClean="0"/>
              <a:t> من قوة تقلص عضلة القلب وزيادة سرعته </a:t>
            </a:r>
            <a:r>
              <a:rPr lang="ar-SA" dirty="0" smtClean="0"/>
              <a:t>، </a:t>
            </a:r>
            <a:r>
              <a:rPr lang="ar-SA" dirty="0"/>
              <a:t>وتطلق </a:t>
            </a:r>
            <a:r>
              <a:rPr lang="ar-SA" dirty="0" err="1"/>
              <a:t>الباراسمبثاوية</a:t>
            </a:r>
            <a:r>
              <a:rPr lang="ar-SA" dirty="0"/>
              <a:t> الاستيل كولين </a:t>
            </a:r>
            <a:r>
              <a:rPr lang="en-US" dirty="0"/>
              <a:t>acetylcholine</a:t>
            </a:r>
            <a:r>
              <a:rPr lang="ar-SA" dirty="0"/>
              <a:t> </a:t>
            </a:r>
            <a:r>
              <a:rPr lang="ar-IQ" dirty="0" smtClean="0"/>
              <a:t>وهي تقلل من قوة تقلص عضلة القلب ومن ترددها بالتالي كلاهما يؤثر على حجم الدم والناتج القلبي </a:t>
            </a:r>
            <a:endParaRPr lang="ar-AE"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normAutofit/>
          </a:bodyPr>
          <a:lstStyle/>
          <a:p>
            <a:r>
              <a:rPr lang="ar-SA" b="1" u="sng" dirty="0" smtClean="0"/>
              <a:t>الدورة </a:t>
            </a:r>
            <a:r>
              <a:rPr lang="ar-SA" b="1" u="sng" dirty="0"/>
              <a:t>القلبية :</a:t>
            </a:r>
            <a:endParaRPr lang="en-US" b="1" dirty="0"/>
          </a:p>
          <a:p>
            <a:r>
              <a:rPr lang="ar-SA" sz="2800" dirty="0"/>
              <a:t>يذكر البعض ان بدء الدورة القلبية يحدد ( من بدء الاستثارة الكهربائية من العقدة </a:t>
            </a:r>
            <a:r>
              <a:rPr lang="ar-SA" sz="2800" dirty="0" err="1"/>
              <a:t>الجيبية</a:t>
            </a:r>
            <a:r>
              <a:rPr lang="ar-SA" sz="2800" dirty="0"/>
              <a:t> </a:t>
            </a:r>
            <a:r>
              <a:rPr lang="ar-SA" sz="2800" dirty="0" err="1"/>
              <a:t>الاذينية</a:t>
            </a:r>
            <a:r>
              <a:rPr lang="ar-SA" sz="2800" dirty="0"/>
              <a:t> وحتى بدء استثارة </a:t>
            </a:r>
            <a:r>
              <a:rPr lang="ar-SA" sz="2800" dirty="0" smtClean="0"/>
              <a:t>اخرى</a:t>
            </a:r>
            <a:r>
              <a:rPr lang="ar-IQ" sz="2800" dirty="0" smtClean="0"/>
              <a:t> لموجة </a:t>
            </a:r>
            <a:r>
              <a:rPr lang="en-US" sz="2800" dirty="0" smtClean="0"/>
              <a:t>P </a:t>
            </a:r>
            <a:r>
              <a:rPr lang="ar-SA" sz="2800" dirty="0" smtClean="0"/>
              <a:t> </a:t>
            </a:r>
            <a:r>
              <a:rPr lang="ar-SA" sz="2800" dirty="0"/>
              <a:t>للدورة القادمة . والبعض يحددها من بدء الانبساط </a:t>
            </a:r>
            <a:r>
              <a:rPr lang="ar-SA" sz="2800" dirty="0" err="1"/>
              <a:t>البطيني</a:t>
            </a:r>
            <a:r>
              <a:rPr lang="ar-SA" sz="2800" dirty="0"/>
              <a:t> </a:t>
            </a:r>
            <a:r>
              <a:rPr lang="ar-IQ" sz="2800" dirty="0" smtClean="0"/>
              <a:t>للموجة الحالية </a:t>
            </a:r>
            <a:r>
              <a:rPr lang="ar-SA" sz="2800" dirty="0" smtClean="0"/>
              <a:t>الى </a:t>
            </a:r>
            <a:r>
              <a:rPr lang="ar-SA" sz="2800" dirty="0"/>
              <a:t>نهاية موجة </a:t>
            </a:r>
            <a:r>
              <a:rPr lang="en-US" sz="2800" dirty="0"/>
              <a:t>T  </a:t>
            </a:r>
            <a:r>
              <a:rPr lang="ar-AE" sz="2800" dirty="0"/>
              <a:t> </a:t>
            </a:r>
            <a:r>
              <a:rPr lang="ar-IQ" sz="2800" dirty="0" smtClean="0"/>
              <a:t>في النبضة التالية </a:t>
            </a:r>
            <a:r>
              <a:rPr lang="ar-AE" sz="2800" dirty="0" smtClean="0"/>
              <a:t>.</a:t>
            </a:r>
            <a:r>
              <a:rPr lang="ar-IQ" sz="2800" dirty="0" smtClean="0"/>
              <a:t>وعدة تكون زمن الدورة القلبية من(0.6-0.8)ثانية </a:t>
            </a:r>
          </a:p>
          <a:p>
            <a:endParaRPr lang="ar-AE" dirty="0"/>
          </a:p>
        </p:txBody>
      </p:sp>
      <p:pic>
        <p:nvPicPr>
          <p:cNvPr id="14336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63688" y="3573016"/>
            <a:ext cx="6048672" cy="15540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87830"/>
            <a:ext cx="8229600" cy="5538334"/>
          </a:xfrm>
        </p:spPr>
        <p:txBody>
          <a:bodyPr>
            <a:normAutofit/>
          </a:bodyPr>
          <a:lstStyle/>
          <a:p>
            <a:pPr marL="0" indent="0">
              <a:buNone/>
            </a:pPr>
            <a:r>
              <a:rPr lang="ar-IQ" sz="2800" dirty="0" smtClean="0"/>
              <a:t>1-معرفة تغذية عضلة القلب بالدم المحمل </a:t>
            </a:r>
            <a:r>
              <a:rPr lang="ar-IQ" sz="2800" dirty="0" err="1" smtClean="0"/>
              <a:t>بالاوكسجين</a:t>
            </a:r>
            <a:r>
              <a:rPr lang="ar-IQ" sz="2800" dirty="0" smtClean="0"/>
              <a:t> </a:t>
            </a:r>
          </a:p>
          <a:p>
            <a:pPr marL="0" indent="0">
              <a:buNone/>
            </a:pPr>
            <a:r>
              <a:rPr lang="ar-IQ" sz="2800" dirty="0" smtClean="0"/>
              <a:t>2-معرفة راحة القلب (مرحلة الامتلاء)</a:t>
            </a:r>
          </a:p>
          <a:p>
            <a:pPr marL="0" indent="0">
              <a:buNone/>
            </a:pPr>
            <a:r>
              <a:rPr lang="ar-IQ" sz="2800" dirty="0" smtClean="0"/>
              <a:t>3-معرفة معدل ضربات القلب </a:t>
            </a:r>
          </a:p>
          <a:p>
            <a:pPr marL="0" indent="0">
              <a:buNone/>
            </a:pPr>
            <a:r>
              <a:rPr lang="ar-IQ" sz="2800" dirty="0" smtClean="0"/>
              <a:t>4- معرفة مستوى تراكيز الاملاح المعدنية </a:t>
            </a:r>
          </a:p>
          <a:p>
            <a:pPr marL="0" indent="0">
              <a:buNone/>
            </a:pPr>
            <a:r>
              <a:rPr lang="ar-IQ" sz="2800" dirty="0" smtClean="0"/>
              <a:t>5- سلامة جهاز الاستثارة والتوصيل </a:t>
            </a:r>
          </a:p>
          <a:p>
            <a:pPr marL="0" indent="0">
              <a:buNone/>
            </a:pPr>
            <a:r>
              <a:rPr lang="ar-IQ" sz="2800" dirty="0" smtClean="0"/>
              <a:t>6- معرفة التغير في زمن الموجات ومقدار المحافظة عليها اثناء الجهد</a:t>
            </a:r>
            <a:endParaRPr lang="ar-IQ" sz="2800" dirty="0"/>
          </a:p>
        </p:txBody>
      </p:sp>
    </p:spTree>
    <p:extLst>
      <p:ext uri="{BB962C8B-B14F-4D97-AF65-F5344CB8AC3E}">
        <p14:creationId xmlns:p14="http://schemas.microsoft.com/office/powerpoint/2010/main" xmlns="" val="13086374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88640"/>
            <a:ext cx="8929718" cy="6929486"/>
          </a:xfrm>
        </p:spPr>
        <p:txBody>
          <a:bodyPr>
            <a:normAutofit fontScale="85000" lnSpcReduction="20000"/>
          </a:bodyPr>
          <a:lstStyle/>
          <a:p>
            <a:r>
              <a:rPr lang="ar-SA" b="1" u="sng" dirty="0" smtClean="0"/>
              <a:t>الأحداث </a:t>
            </a:r>
            <a:r>
              <a:rPr lang="ar-SA" b="1" u="sng" dirty="0"/>
              <a:t>الميكانيكية في الدورة </a:t>
            </a:r>
            <a:r>
              <a:rPr lang="ar-SA" b="1" u="sng" dirty="0" smtClean="0"/>
              <a:t>القلبية</a:t>
            </a:r>
            <a:endParaRPr lang="en-US" b="1" dirty="0"/>
          </a:p>
          <a:p>
            <a:r>
              <a:rPr lang="ar-SA" dirty="0"/>
              <a:t>عضلة القلب تتميز </a:t>
            </a:r>
            <a:r>
              <a:rPr lang="ar-SA" b="1" u="sng" dirty="0"/>
              <a:t>بخاصية القوة (</a:t>
            </a:r>
            <a:r>
              <a:rPr lang="en-US" b="1" u="sng" dirty="0"/>
              <a:t>Force</a:t>
            </a:r>
            <a:r>
              <a:rPr lang="ar-SA" b="1" u="sng" dirty="0"/>
              <a:t>) </a:t>
            </a:r>
            <a:r>
              <a:rPr lang="ar-SA" dirty="0"/>
              <a:t>التي بواسطتها تتقلص وخاصية </a:t>
            </a:r>
            <a:r>
              <a:rPr lang="ar-SA" b="1" u="sng" dirty="0"/>
              <a:t>السرعة (</a:t>
            </a:r>
            <a:r>
              <a:rPr lang="en-US" b="1" u="sng" dirty="0"/>
              <a:t>Speed</a:t>
            </a:r>
            <a:r>
              <a:rPr lang="ar-SA" b="1" u="sng" dirty="0"/>
              <a:t>) </a:t>
            </a:r>
            <a:r>
              <a:rPr lang="ar-SA" dirty="0"/>
              <a:t>اللازمة لتجعلها اقصر </a:t>
            </a:r>
            <a:r>
              <a:rPr lang="ar-SA" dirty="0" err="1"/>
              <a:t>او</a:t>
            </a:r>
            <a:r>
              <a:rPr lang="ar-SA" dirty="0"/>
              <a:t> اقل طولا وبواسطة هاتين الخاصيتين يتقرر حجم الدم المندفع خلال عملية الانقباض (</a:t>
            </a:r>
            <a:r>
              <a:rPr lang="en-US" dirty="0"/>
              <a:t>Systole</a:t>
            </a:r>
            <a:r>
              <a:rPr lang="ar-SA" dirty="0"/>
              <a:t>) ويتحكم في قوة وسرعة التقلص ثلاثة عوامل رئيسية هي : </a:t>
            </a:r>
            <a:endParaRPr lang="en-US" dirty="0"/>
          </a:p>
          <a:p>
            <a:r>
              <a:rPr lang="ar-SA" u="sng" dirty="0"/>
              <a:t>أولا- مدى تمدد العضلة </a:t>
            </a:r>
            <a:r>
              <a:rPr lang="ar-SA" u="sng" dirty="0" smtClean="0"/>
              <a:t>قبل </a:t>
            </a:r>
            <a:r>
              <a:rPr lang="ar-SA" u="sng" dirty="0"/>
              <a:t>التقلص. </a:t>
            </a:r>
            <a:endParaRPr lang="en-US" dirty="0"/>
          </a:p>
          <a:p>
            <a:r>
              <a:rPr lang="ar-SA" u="sng" dirty="0"/>
              <a:t>ثانيا - مدى </a:t>
            </a:r>
            <a:r>
              <a:rPr lang="ar-IQ" u="sng" dirty="0" smtClean="0"/>
              <a:t>المقاومة </a:t>
            </a:r>
            <a:r>
              <a:rPr lang="ar-SA" u="sng" dirty="0" smtClean="0"/>
              <a:t> </a:t>
            </a:r>
            <a:r>
              <a:rPr lang="ar-SA" u="sng" dirty="0"/>
              <a:t>الذي يواجهه البطين خلال التقلص. </a:t>
            </a:r>
            <a:endParaRPr lang="en-US" dirty="0"/>
          </a:p>
          <a:p>
            <a:r>
              <a:rPr lang="ar-SA" u="sng" dirty="0">
                <a:solidFill>
                  <a:srgbClr val="FF0000"/>
                </a:solidFill>
              </a:rPr>
              <a:t>ثالث - الحالة </a:t>
            </a:r>
            <a:r>
              <a:rPr lang="ar-SA" u="sng" dirty="0" err="1">
                <a:solidFill>
                  <a:srgbClr val="FF0000"/>
                </a:solidFill>
              </a:rPr>
              <a:t>التقلصية</a:t>
            </a:r>
            <a:r>
              <a:rPr lang="ar-SA" u="sng" dirty="0">
                <a:solidFill>
                  <a:srgbClr val="FF0000"/>
                </a:solidFill>
              </a:rPr>
              <a:t> لعضلة القلب</a:t>
            </a:r>
            <a:r>
              <a:rPr lang="ar-SA" u="sng" dirty="0"/>
              <a:t>.</a:t>
            </a:r>
            <a:endParaRPr lang="en-US" dirty="0"/>
          </a:p>
          <a:p>
            <a:r>
              <a:rPr lang="ar-SA" dirty="0"/>
              <a:t>والدورة القلبية تنقسم </a:t>
            </a:r>
            <a:r>
              <a:rPr lang="ar-SA" dirty="0" err="1"/>
              <a:t>الى</a:t>
            </a:r>
            <a:r>
              <a:rPr lang="ar-SA" dirty="0"/>
              <a:t> مرحلتين رئيسيتين كلاهما تسمى حسب أحداث البطينين الأولى فترة الانقباض </a:t>
            </a:r>
            <a:r>
              <a:rPr lang="ar-SA" dirty="0" err="1"/>
              <a:t>البطيني</a:t>
            </a:r>
            <a:r>
              <a:rPr lang="ar-SA" dirty="0"/>
              <a:t> وقذف الدم (</a:t>
            </a:r>
            <a:r>
              <a:rPr lang="en-US" dirty="0"/>
              <a:t>Systole</a:t>
            </a:r>
            <a:r>
              <a:rPr lang="ar-SA" dirty="0"/>
              <a:t>) تتبعها فترة الارتخاء </a:t>
            </a:r>
            <a:r>
              <a:rPr lang="ar-SA" dirty="0" err="1"/>
              <a:t>البطيني</a:t>
            </a:r>
            <a:r>
              <a:rPr lang="ar-SA" dirty="0"/>
              <a:t> وإملاء الدم ، وعندما يكون معدل ضربات القلب (</a:t>
            </a:r>
            <a:r>
              <a:rPr lang="ar-SA" dirty="0" smtClean="0"/>
              <a:t>7</a:t>
            </a:r>
            <a:r>
              <a:rPr lang="ar-IQ" dirty="0" smtClean="0"/>
              <a:t>5</a:t>
            </a:r>
            <a:r>
              <a:rPr lang="ar-SA" dirty="0" smtClean="0"/>
              <a:t>ض</a:t>
            </a:r>
            <a:r>
              <a:rPr lang="ar-SA" dirty="0"/>
              <a:t>/ د) فان كل دورة قلبية تستمر تقريبا (0.8) ثانية اذ تكون( 0.3  ) للقذف وتبلغ فترة الإملاء حوالي (0.5) كما ان طور القذف والإملاء يمكن تقسيمهما الى فترتين منفصلتين أثناء الجزء الأول من القذف ويكون البطينين منقبضان ولكن كل الصمامات القلبية مغلقة وتسمى هذه الفترة </a:t>
            </a:r>
            <a:r>
              <a:rPr lang="ar-SA" u="sng" dirty="0"/>
              <a:t>بالانقباض </a:t>
            </a:r>
            <a:r>
              <a:rPr lang="ar-SA" u="sng" dirty="0" err="1"/>
              <a:t>البطيني</a:t>
            </a:r>
            <a:r>
              <a:rPr lang="ar-SA" u="sng" dirty="0"/>
              <a:t> المتساوي </a:t>
            </a:r>
            <a:r>
              <a:rPr lang="ar-SA" dirty="0"/>
              <a:t>الحجم بسبب ثبات حجم البطين وهي المرحلة التي تصور قوة القلب ( العبء القبلي ) ويزداد التوتر فيرتفع الضغط مع بقاء الحجم ثابتا ويرتفع الضغط </a:t>
            </a:r>
            <a:r>
              <a:rPr lang="ar-SA" dirty="0" err="1"/>
              <a:t>البطيني</a:t>
            </a:r>
            <a:r>
              <a:rPr lang="ar-SA" dirty="0"/>
              <a:t> فوق (80 ملم ز ) في الجاني الأيسر من </a:t>
            </a:r>
            <a:r>
              <a:rPr lang="ar-SA" dirty="0" smtClean="0"/>
              <a:t>القلب</a:t>
            </a:r>
            <a:endParaRPr lang="ar-AE"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2852"/>
            <a:ext cx="8472518" cy="6429420"/>
          </a:xfrm>
        </p:spPr>
        <p:txBody>
          <a:bodyPr>
            <a:normAutofit fontScale="70000" lnSpcReduction="20000"/>
          </a:bodyPr>
          <a:lstStyle/>
          <a:p>
            <a:pPr algn="just">
              <a:buNone/>
            </a:pPr>
            <a:r>
              <a:rPr lang="ar-SA" sz="3400" dirty="0" smtClean="0"/>
              <a:t>أما الجانب الأيمن منه فيبلغ (</a:t>
            </a:r>
            <a:r>
              <a:rPr lang="ar-IQ" sz="3400" dirty="0" smtClean="0"/>
              <a:t>25</a:t>
            </a:r>
            <a:r>
              <a:rPr lang="ar-SA" sz="3400" dirty="0" smtClean="0"/>
              <a:t> ملم ز ) مما يفتح الصمامين الهلاليين ويتحرك عمود الدم الى الأمام وان (70%) من الدم يتم قذفه خلال الثلث الأول لفترة القذف ويسمى ( بفترة القذف السريع للدم ) أما (30%)من الدم يتم قذفه خلال الثلثين المتبقيان من فترة القذف وتسمى (بالقذف البطيء للدم ) وعندها يندفع الدم الى الشريان ألا بهر والشريان الرئوي وتسمى كمية الدم المقذوفة من كلا البطينين بحجم الخفقة (</a:t>
            </a:r>
            <a:r>
              <a:rPr lang="en-US" sz="3400" dirty="0" smtClean="0"/>
              <a:t>SV</a:t>
            </a:r>
            <a:r>
              <a:rPr lang="ar-SA" sz="3400" dirty="0" smtClean="0"/>
              <a:t>) (</a:t>
            </a:r>
            <a:r>
              <a:rPr lang="en-US" sz="3400" dirty="0" smtClean="0"/>
              <a:t>Stroke Volume</a:t>
            </a:r>
            <a:r>
              <a:rPr lang="ar-SA" sz="3400" dirty="0" smtClean="0"/>
              <a:t>) ثم تبدأ المرحلة الثانية بارتخاء البطينين وغلق الصمامات القلبية مرة</a:t>
            </a:r>
            <a:r>
              <a:rPr lang="en-US" sz="3400" dirty="0" smtClean="0"/>
              <a:t>  </a:t>
            </a:r>
            <a:r>
              <a:rPr lang="ar-SA" sz="3400" dirty="0" smtClean="0"/>
              <a:t>ثانية </a:t>
            </a:r>
            <a:r>
              <a:rPr lang="ar-SA" sz="3400" dirty="0"/>
              <a:t>وعندها لا يتغير حجم البطين وتسمى هذه الفترة ( </a:t>
            </a:r>
            <a:r>
              <a:rPr lang="ar-SA" sz="3400" u="sng" dirty="0"/>
              <a:t>بالانبساط </a:t>
            </a:r>
            <a:r>
              <a:rPr lang="ar-SA" sz="3400" u="sng" dirty="0" err="1"/>
              <a:t>البطيني</a:t>
            </a:r>
            <a:r>
              <a:rPr lang="ar-SA" sz="3400" u="sng" dirty="0"/>
              <a:t> المتساوي الحجم</a:t>
            </a:r>
            <a:r>
              <a:rPr lang="ar-SA" sz="3400" dirty="0"/>
              <a:t> ) بعدها تفتح الصمامات الأذينية </a:t>
            </a:r>
            <a:r>
              <a:rPr lang="ar-SA" sz="3400" dirty="0" err="1"/>
              <a:t>البطينية</a:t>
            </a:r>
            <a:r>
              <a:rPr lang="ar-SA" sz="3400" dirty="0"/>
              <a:t> ليحصل الإملاء </a:t>
            </a:r>
            <a:r>
              <a:rPr lang="ar-SA" sz="3400" dirty="0" err="1"/>
              <a:t>البطيني</a:t>
            </a:r>
            <a:r>
              <a:rPr lang="ar-SA" sz="3400" dirty="0"/>
              <a:t> بينما يسري الدم الى الداخل من الأذينين يحصل الانقباض الأذيني في نهاية الإملاء وذلك بعد ان يكون قد حصل معظم الإملاء </a:t>
            </a:r>
            <a:r>
              <a:rPr lang="ar-SA" sz="3400" dirty="0" err="1"/>
              <a:t>البطيني</a:t>
            </a:r>
            <a:r>
              <a:rPr lang="ar-SA" sz="3400" dirty="0"/>
              <a:t> وهذه نقطة مهمة إذ يبلغ (75%) من الدم الواصل الى البطينين يسري من الأذينين مباشرة دون عملية تقلص أذيني غير ان (25%) من الدم تصل الى البطينين من خلال التقلص الأذيني وعليه يتم الإملاء </a:t>
            </a:r>
            <a:r>
              <a:rPr lang="ar-SA" sz="3400" dirty="0" err="1"/>
              <a:t>البطيني</a:t>
            </a:r>
            <a:r>
              <a:rPr lang="ar-SA" sz="3400" dirty="0"/>
              <a:t> المبكر مباشرة بعد مرحلة الانبساط المتساوي الحجم علما أن العملية تتم بثلاث مراحل إذ الإملاء الأول يكون في الثلث الأول السريع والثلث الثاني في حالة الانبساط </a:t>
            </a:r>
            <a:r>
              <a:rPr lang="ar-SA" sz="3400" dirty="0" err="1"/>
              <a:t>البطيني</a:t>
            </a:r>
            <a:r>
              <a:rPr lang="ar-SA" sz="3400" dirty="0"/>
              <a:t> والثلث الثالث  عن طريق تقلص الأذيني). وتسمى كمية الدم الواصلة </a:t>
            </a:r>
            <a:r>
              <a:rPr lang="ar-SA" sz="3400" dirty="0" err="1"/>
              <a:t>الى</a:t>
            </a:r>
            <a:r>
              <a:rPr lang="ar-SA" sz="3400" dirty="0"/>
              <a:t> البطينين في نهاية الإملاء كمية الدم المتجمع في نهاية الانبساط (</a:t>
            </a:r>
            <a:r>
              <a:rPr lang="en-US" sz="3400" dirty="0"/>
              <a:t>LVEDV</a:t>
            </a:r>
            <a:r>
              <a:rPr lang="ar-SA" sz="3400" dirty="0"/>
              <a:t>)(</a:t>
            </a:r>
            <a:r>
              <a:rPr lang="en-US" sz="3400" dirty="0"/>
              <a:t>Left </a:t>
            </a:r>
            <a:r>
              <a:rPr lang="en-US" sz="3400" dirty="0" err="1"/>
              <a:t>Ventricalar</a:t>
            </a:r>
            <a:r>
              <a:rPr lang="en-US" sz="3400" dirty="0"/>
              <a:t> End Diastolic Volume</a:t>
            </a:r>
            <a:r>
              <a:rPr lang="ar-SA" sz="3400" dirty="0"/>
              <a:t>) وبعد عملية قذف الدم من البطينين تسمى كمية الدم المتبقية في البطينين بكمية الدم المتبقي في نهاية التقلص </a:t>
            </a:r>
            <a:r>
              <a:rPr lang="ar-SA" sz="3400" dirty="0" err="1"/>
              <a:t>البطيني</a:t>
            </a:r>
            <a:r>
              <a:rPr lang="ar-SA" sz="3400" dirty="0"/>
              <a:t> (</a:t>
            </a:r>
            <a:r>
              <a:rPr lang="en-US" sz="3400" dirty="0"/>
              <a:t>LVESV</a:t>
            </a:r>
            <a:r>
              <a:rPr lang="ar-SA" sz="3400" dirty="0"/>
              <a:t>) (</a:t>
            </a:r>
            <a:r>
              <a:rPr lang="en-US" sz="3400" dirty="0"/>
              <a:t>Left </a:t>
            </a:r>
            <a:r>
              <a:rPr lang="en-US" sz="3400" dirty="0" err="1"/>
              <a:t>Ventricalar</a:t>
            </a:r>
            <a:r>
              <a:rPr lang="en-US" sz="3400" dirty="0"/>
              <a:t> End </a:t>
            </a:r>
            <a:r>
              <a:rPr lang="en-US" sz="3400" dirty="0" err="1"/>
              <a:t>Siastolic</a:t>
            </a:r>
            <a:r>
              <a:rPr lang="en-US" sz="3400" dirty="0"/>
              <a:t> Volume</a:t>
            </a:r>
            <a:r>
              <a:rPr lang="ar-SA" sz="3400" dirty="0"/>
              <a:t>) ويسمى حجم الدم  المدفوع في الضربة الواحدة(</a:t>
            </a:r>
            <a:r>
              <a:rPr lang="en-US" sz="3400" dirty="0"/>
              <a:t>SV</a:t>
            </a:r>
            <a:r>
              <a:rPr lang="ar-SA" sz="3400" dirty="0"/>
              <a:t>) . </a:t>
            </a:r>
            <a:endParaRPr lang="en-US" sz="3400" dirty="0"/>
          </a:p>
          <a:p>
            <a:endParaRPr lang="ar-AE"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12968" cy="6552728"/>
          </a:xfrm>
        </p:spPr>
        <p:txBody>
          <a:bodyPr>
            <a:normAutofit fontScale="70000" lnSpcReduction="20000"/>
          </a:bodyPr>
          <a:lstStyle/>
          <a:p>
            <a:r>
              <a:rPr lang="ar-SA" b="1" u="sng" dirty="0"/>
              <a:t>مدة التقلص في العضلة القلبية :</a:t>
            </a:r>
            <a:endParaRPr lang="en-US" b="1" dirty="0"/>
          </a:p>
          <a:p>
            <a:r>
              <a:rPr lang="ar-SA" dirty="0"/>
              <a:t>. وعندما يكون معدل ضربات القلب حوالي(70-72ض/ د) يكون زمن الدورة القلبية الواحد تقريبا(0.8من الثانية) وان المدة الزمنية للأطوار الأربعة كما يلي : </a:t>
            </a:r>
            <a:r>
              <a:rPr lang="ar-IQ" dirty="0" smtClean="0"/>
              <a:t>(60÷72= زمن الدورة القلبية</a:t>
            </a:r>
            <a:r>
              <a:rPr lang="ar-SA" dirty="0"/>
              <a:t> </a:t>
            </a:r>
            <a:r>
              <a:rPr lang="ar-IQ" dirty="0" smtClean="0"/>
              <a:t>) (0.8×22 عدد المربعات =معدل ضربات القلب)</a:t>
            </a:r>
            <a:endParaRPr lang="en-US" dirty="0"/>
          </a:p>
          <a:p>
            <a:r>
              <a:rPr lang="ar-SA" dirty="0"/>
              <a:t>1-الانقباض الأذيني    </a:t>
            </a:r>
            <a:r>
              <a:rPr lang="ar-SA" dirty="0" smtClean="0"/>
              <a:t>( </a:t>
            </a:r>
            <a:r>
              <a:rPr lang="ar-SA" dirty="0"/>
              <a:t>0.2من الثانية) </a:t>
            </a:r>
            <a:endParaRPr lang="en-US" dirty="0"/>
          </a:p>
          <a:p>
            <a:r>
              <a:rPr lang="ar-SA" dirty="0"/>
              <a:t>2-الانبساط الأذيني     (</a:t>
            </a:r>
            <a:r>
              <a:rPr lang="ar-SA" dirty="0" smtClean="0"/>
              <a:t>0.</a:t>
            </a:r>
            <a:r>
              <a:rPr lang="ar-AE" dirty="0" smtClean="0"/>
              <a:t>6</a:t>
            </a:r>
            <a:r>
              <a:rPr lang="ar-SA" dirty="0" smtClean="0"/>
              <a:t>من </a:t>
            </a:r>
            <a:r>
              <a:rPr lang="ar-SA" dirty="0"/>
              <a:t>الثانية) </a:t>
            </a:r>
            <a:endParaRPr lang="en-US" dirty="0"/>
          </a:p>
          <a:p>
            <a:r>
              <a:rPr lang="ar-SA" dirty="0"/>
              <a:t>3-الانقباض </a:t>
            </a:r>
            <a:r>
              <a:rPr lang="ar-SA" dirty="0" err="1"/>
              <a:t>البطيني</a:t>
            </a:r>
            <a:r>
              <a:rPr lang="ar-SA" dirty="0"/>
              <a:t>   (0.3من الثانية) </a:t>
            </a:r>
            <a:endParaRPr lang="en-US" dirty="0"/>
          </a:p>
          <a:p>
            <a:r>
              <a:rPr lang="ar-SA" dirty="0"/>
              <a:t>4-الانبساط </a:t>
            </a:r>
            <a:r>
              <a:rPr lang="ar-SA" dirty="0" err="1"/>
              <a:t>البطيني</a:t>
            </a:r>
            <a:r>
              <a:rPr lang="ar-SA" dirty="0"/>
              <a:t>    (0.5من الثانية).</a:t>
            </a:r>
            <a:endParaRPr lang="en-US" dirty="0"/>
          </a:p>
          <a:p>
            <a:r>
              <a:rPr lang="ar-SA" b="1" u="sng" dirty="0"/>
              <a:t>تأثير سرعة القلب على مدة التقلص (راحة القلب )</a:t>
            </a:r>
            <a:endParaRPr lang="en-US" dirty="0"/>
          </a:p>
          <a:p>
            <a:r>
              <a:rPr lang="ar-SA" dirty="0"/>
              <a:t>عندما تزداد سرعة القلب لابد ان يقصر زمن الدورة القلبية أي يقصر </a:t>
            </a:r>
            <a:r>
              <a:rPr lang="ar-SA" dirty="0" smtClean="0"/>
              <a:t>زمن </a:t>
            </a:r>
            <a:r>
              <a:rPr lang="ar-SA" dirty="0"/>
              <a:t>الانقباض والانبساط .فمثلا عندما تكون ضربات القلب بالراحة (72ض/د) يكون نسبة التقلص فيه ( </a:t>
            </a:r>
            <a:r>
              <a:rPr lang="ar-IQ" dirty="0" smtClean="0"/>
              <a:t>0.3</a:t>
            </a:r>
            <a:r>
              <a:rPr lang="ar-SA" dirty="0" smtClean="0"/>
              <a:t>) </a:t>
            </a:r>
            <a:r>
              <a:rPr lang="ar-SA" dirty="0"/>
              <a:t>ونسبة الانبساط ( </a:t>
            </a:r>
            <a:r>
              <a:rPr lang="ar-IQ" dirty="0" smtClean="0"/>
              <a:t>0.5</a:t>
            </a:r>
            <a:r>
              <a:rPr lang="ar-SA" dirty="0" smtClean="0"/>
              <a:t>) </a:t>
            </a:r>
            <a:r>
              <a:rPr lang="ar-SA" dirty="0"/>
              <a:t>وذلك من خلال تطبيق المعادلة التالية :</a:t>
            </a:r>
            <a:endParaRPr lang="en-US" dirty="0"/>
          </a:p>
          <a:p>
            <a:r>
              <a:rPr lang="ar-SA" dirty="0"/>
              <a:t>(زمن التقلص × عدد ضربات القلب في الدقيقة )= الناتج يقسم على (60 ثانية ×100) </a:t>
            </a:r>
            <a:endParaRPr lang="en-US" dirty="0"/>
          </a:p>
          <a:p>
            <a:r>
              <a:rPr lang="ar-SA" dirty="0"/>
              <a:t>(0.3×72)= ( </a:t>
            </a:r>
            <a:r>
              <a:rPr lang="ar-AE" dirty="0" smtClean="0"/>
              <a:t>21</a:t>
            </a:r>
            <a:r>
              <a:rPr lang="ar-SA" dirty="0" smtClean="0"/>
              <a:t> </a:t>
            </a:r>
            <a:r>
              <a:rPr lang="ar-SA" dirty="0"/>
              <a:t>) </a:t>
            </a:r>
            <a:r>
              <a:rPr lang="ar-AE" dirty="0" smtClean="0"/>
              <a:t>زمن التقلص في الدقيقة الواحدة</a:t>
            </a:r>
            <a:endParaRPr lang="en-US" dirty="0"/>
          </a:p>
          <a:p>
            <a:r>
              <a:rPr lang="ar-SA" dirty="0" smtClean="0"/>
              <a:t>(</a:t>
            </a:r>
            <a:r>
              <a:rPr lang="ar-AE" dirty="0" smtClean="0"/>
              <a:t>21</a:t>
            </a:r>
            <a:r>
              <a:rPr lang="ar-SA" dirty="0" smtClean="0"/>
              <a:t>  </a:t>
            </a:r>
            <a:r>
              <a:rPr lang="ar-SA" dirty="0"/>
              <a:t>) ÷60ثانية ×100= </a:t>
            </a:r>
            <a:r>
              <a:rPr lang="ar-AE" dirty="0" smtClean="0"/>
              <a:t>35</a:t>
            </a:r>
            <a:r>
              <a:rPr lang="ar-SA" dirty="0" smtClean="0"/>
              <a:t>%</a:t>
            </a:r>
            <a:r>
              <a:rPr lang="ar-AE" dirty="0" smtClean="0"/>
              <a:t> النسبة المئوية للتقلص عند 72 ضربة بالدقيقة </a:t>
            </a:r>
            <a:endParaRPr lang="en-US" dirty="0"/>
          </a:p>
          <a:p>
            <a:r>
              <a:rPr lang="ar-SA" dirty="0"/>
              <a:t> </a:t>
            </a:r>
            <a:endParaRPr lang="en-US" dirty="0"/>
          </a:p>
          <a:p>
            <a:endParaRPr lang="ar-A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6632"/>
            <a:ext cx="8784976" cy="6552728"/>
          </a:xfrm>
        </p:spPr>
        <p:txBody>
          <a:bodyPr>
            <a:normAutofit fontScale="85000" lnSpcReduction="20000"/>
          </a:bodyPr>
          <a:lstStyle/>
          <a:p>
            <a:pPr marL="0" indent="0">
              <a:buNone/>
            </a:pPr>
            <a:endParaRPr lang="ar-IQ" sz="3400" b="1" dirty="0"/>
          </a:p>
          <a:p>
            <a:pPr marL="0" indent="0" algn="just">
              <a:buNone/>
            </a:pPr>
            <a:r>
              <a:rPr lang="ar-IQ" sz="3600" b="1" u="sng" dirty="0" smtClean="0"/>
              <a:t>4-هل </a:t>
            </a:r>
            <a:r>
              <a:rPr lang="ar-IQ" sz="3600" b="1" u="sng" dirty="0"/>
              <a:t>توجد علاقة بين القلب والدماغ </a:t>
            </a:r>
            <a:r>
              <a:rPr lang="ar-IQ" sz="3600" b="1" u="sng" dirty="0" smtClean="0"/>
              <a:t>؟ </a:t>
            </a:r>
          </a:p>
          <a:p>
            <a:pPr marL="0" indent="0" algn="just">
              <a:buNone/>
            </a:pPr>
            <a:endParaRPr lang="ar-IQ" sz="3600" b="1" u="sng" dirty="0" smtClean="0"/>
          </a:p>
          <a:p>
            <a:pPr marL="0" indent="0">
              <a:buNone/>
            </a:pPr>
            <a:r>
              <a:rPr lang="ar-IQ" sz="3600" b="1" u="sng" dirty="0" smtClean="0"/>
              <a:t>ج</a:t>
            </a:r>
            <a:r>
              <a:rPr lang="ar-IQ" sz="3600" u="sng" dirty="0"/>
              <a:t>/</a:t>
            </a:r>
            <a:r>
              <a:rPr lang="ar-IQ" sz="3600" dirty="0"/>
              <a:t>(</a:t>
            </a:r>
            <a:r>
              <a:rPr lang="ar-IQ" sz="3600" dirty="0" smtClean="0"/>
              <a:t>الطاقة القلبية)    </a:t>
            </a:r>
            <a:r>
              <a:rPr lang="ar-SA" sz="3600" dirty="0"/>
              <a:t/>
            </a:r>
            <a:br>
              <a:rPr lang="ar-SA" sz="3600" dirty="0"/>
            </a:br>
            <a:r>
              <a:rPr lang="ar-IQ" sz="3600" dirty="0" smtClean="0"/>
              <a:t>أ</a:t>
            </a:r>
            <a:r>
              <a:rPr lang="ar-SA" sz="3600" dirty="0" smtClean="0"/>
              <a:t>جرى </a:t>
            </a:r>
            <a:r>
              <a:rPr lang="ar-SA" sz="3600" dirty="0"/>
              <a:t>أحد العلماء </a:t>
            </a:r>
            <a:r>
              <a:rPr lang="ar-SA" sz="3600" dirty="0" smtClean="0"/>
              <a:t>بحثا </a:t>
            </a:r>
            <a:r>
              <a:rPr lang="ar-SA" sz="3600" dirty="0"/>
              <a:t>على 300 </a:t>
            </a:r>
            <a:r>
              <a:rPr lang="ar-IQ" sz="3600" dirty="0" smtClean="0"/>
              <a:t>فردا تم </a:t>
            </a:r>
            <a:r>
              <a:rPr lang="ar-SA" sz="3600" dirty="0" smtClean="0"/>
              <a:t>زارع قلب</a:t>
            </a:r>
            <a:r>
              <a:rPr lang="ar-IQ" sz="3600" dirty="0" smtClean="0"/>
              <a:t> لهم </a:t>
            </a:r>
            <a:r>
              <a:rPr lang="ar-SA" sz="3600" dirty="0" smtClean="0"/>
              <a:t>، </a:t>
            </a:r>
            <a:r>
              <a:rPr lang="ar-SA" sz="3600" dirty="0"/>
              <a:t>وهو يعمل على بحث </a:t>
            </a:r>
            <a:r>
              <a:rPr lang="ar-SA" sz="3600" u="sng" dirty="0"/>
              <a:t>نظرية الطاقة القلبية</a:t>
            </a:r>
            <a:r>
              <a:rPr lang="ar-SA" sz="3600" dirty="0"/>
              <a:t>. إن الطاقة والمعلومات تتفاعل تبادليا بين القلب </a:t>
            </a:r>
            <a:r>
              <a:rPr lang="ar-SA" sz="3600" dirty="0" smtClean="0"/>
              <a:t>و</a:t>
            </a:r>
            <a:r>
              <a:rPr lang="ar-IQ" sz="3600" dirty="0" smtClean="0"/>
              <a:t>الدماغ</a:t>
            </a:r>
            <a:r>
              <a:rPr lang="ar-SA" sz="3600" dirty="0" smtClean="0"/>
              <a:t> </a:t>
            </a:r>
            <a:r>
              <a:rPr lang="ar-SA" sz="3600" dirty="0"/>
              <a:t>كهرومغناطيسيا. وبهذه الطريقة من الممكن أن يتلقى </a:t>
            </a:r>
            <a:r>
              <a:rPr lang="ar-IQ" sz="3600" dirty="0" smtClean="0"/>
              <a:t>الدماغ </a:t>
            </a:r>
            <a:r>
              <a:rPr lang="ar-SA" sz="3600" dirty="0" smtClean="0"/>
              <a:t> </a:t>
            </a:r>
            <a:r>
              <a:rPr lang="ar-SA" sz="3600" dirty="0"/>
              <a:t>المستقبل للقلب المزروع إشارات كهرومغناطيسيا من قلب المتبرع  مما يتطلب البحث و محاولة بيان الأسس البيولوجية </a:t>
            </a:r>
            <a:r>
              <a:rPr lang="ar-SA" sz="3600" dirty="0" smtClean="0"/>
              <a:t>له</a:t>
            </a:r>
            <a:r>
              <a:rPr lang="ar-IQ" sz="3600" dirty="0" smtClean="0"/>
              <a:t>ا وما</a:t>
            </a:r>
            <a:r>
              <a:rPr lang="ar-SA" sz="3600" dirty="0" smtClean="0"/>
              <a:t>هي </a:t>
            </a:r>
            <a:r>
              <a:rPr lang="ar-SA" sz="3600" dirty="0"/>
              <a:t>نسبة المزروع لهم الذين يشعرون بتغيرات في شخصياتهم أو نظام طعامهم و الرد على أسئلة مهمة تتطرق حتى للجانب الأخلاقي إذ لو تم نقل قلب من شخص قاتل أو مجرم أو من أي شخص صاحب سلوك شائن إلى شخص من ذوي السلوك السوي فما هو الوضع و الأمور التي ستترتب على ذلك؟. </a:t>
            </a:r>
            <a:br>
              <a:rPr lang="ar-SA" sz="3600" dirty="0"/>
            </a:br>
            <a:r>
              <a:rPr lang="ar-SA" sz="3600" dirty="0"/>
              <a:t/>
            </a:r>
            <a:br>
              <a:rPr lang="ar-SA" sz="3600" dirty="0"/>
            </a:br>
            <a:endParaRPr lang="en-US" sz="3600" dirty="0"/>
          </a:p>
          <a:p>
            <a:endParaRPr lang="ar-IQ" sz="2800" dirty="0"/>
          </a:p>
        </p:txBody>
      </p:sp>
    </p:spTree>
    <p:extLst>
      <p:ext uri="{BB962C8B-B14F-4D97-AF65-F5344CB8AC3E}">
        <p14:creationId xmlns:p14="http://schemas.microsoft.com/office/powerpoint/2010/main" xmlns="" val="34698353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936104"/>
          </a:xfrm>
        </p:spPr>
        <p:txBody>
          <a:bodyPr>
            <a:normAutofit/>
          </a:bodyPr>
          <a:lstStyle/>
          <a:p>
            <a:r>
              <a:rPr lang="ar-SA" sz="3600" b="1" u="sng" dirty="0"/>
              <a:t>دوران الدم </a:t>
            </a:r>
            <a:r>
              <a:rPr lang="ar-SA" sz="3600" b="1" u="sng" dirty="0" smtClean="0"/>
              <a:t>الإكليلي</a:t>
            </a:r>
            <a:r>
              <a:rPr lang="ar-IQ" sz="3600" b="1" u="sng" dirty="0" smtClean="0"/>
              <a:t> وعلاقته بالتمرين الرياضي</a:t>
            </a:r>
            <a:endParaRPr lang="ar-AE" sz="3600" b="1" dirty="0"/>
          </a:p>
        </p:txBody>
      </p:sp>
      <p:sp>
        <p:nvSpPr>
          <p:cNvPr id="3" name="عنصر نائب للمحتوى 2"/>
          <p:cNvSpPr>
            <a:spLocks noGrp="1"/>
          </p:cNvSpPr>
          <p:nvPr>
            <p:ph idx="1"/>
          </p:nvPr>
        </p:nvSpPr>
        <p:spPr>
          <a:xfrm>
            <a:off x="457200" y="1052736"/>
            <a:ext cx="8229600" cy="5073427"/>
          </a:xfrm>
        </p:spPr>
        <p:txBody>
          <a:bodyPr/>
          <a:lstStyle/>
          <a:p>
            <a:r>
              <a:rPr lang="ar-SA" dirty="0" smtClean="0"/>
              <a:t>تغذى </a:t>
            </a:r>
            <a:r>
              <a:rPr lang="ar-SA" dirty="0"/>
              <a:t>عضلة القلب من خلال الشريان ألا كليلي الأيمن والأيسر ، واللذان يتفرعان الى فروع صغيرة مكونه شبكة شعرية في عضلة القلب ، ويغذي الشريان الأيمن</a:t>
            </a:r>
            <a:endParaRPr lang="en-US" dirty="0"/>
          </a:p>
          <a:p>
            <a:r>
              <a:rPr lang="ar-SA" dirty="0"/>
              <a:t>معظم البطين الأيمن ، والقسم الخلفي من البطين الأيسر ، بينما يغذي الشريان     </a:t>
            </a:r>
            <a:r>
              <a:rPr lang="ar-SA" dirty="0" err="1"/>
              <a:t>ألاكليلي</a:t>
            </a:r>
            <a:r>
              <a:rPr lang="ar-SA" dirty="0"/>
              <a:t> الأيسر الجانبين الأماميين والوحشي للبطين الأيسر ويبلغ معدل جريان الدم ألا كليلي في الإنسان السوي (225ملليتر/دقيقة) وهو حوالي 0.7-0.8 مليلتر لكل غرام من عضلة القلب ، وبمقدار 3-10% من حجم الدم المدفوع في الخفقة الواحدة (</a:t>
            </a:r>
            <a:r>
              <a:rPr lang="en-US" dirty="0"/>
              <a:t>SV</a:t>
            </a:r>
            <a:r>
              <a:rPr lang="ar-SA" dirty="0"/>
              <a:t>) وتملأ هذه الأوعية في مرحلة انقباض البطينين ، </a:t>
            </a:r>
            <a:endParaRPr lang="en-US" dirty="0"/>
          </a:p>
          <a:p>
            <a:endParaRPr lang="ar-AE"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8229600" cy="5911873"/>
          </a:xfrm>
        </p:spPr>
        <p:txBody>
          <a:bodyPr>
            <a:normAutofit fontScale="92500" lnSpcReduction="10000"/>
          </a:bodyPr>
          <a:lstStyle/>
          <a:p>
            <a:pPr marL="0" indent="0">
              <a:buNone/>
            </a:pPr>
            <a:r>
              <a:rPr lang="ar-SA" dirty="0" smtClean="0"/>
              <a:t>ويتم </a:t>
            </a:r>
            <a:r>
              <a:rPr lang="ar-SA" dirty="0"/>
              <a:t>نقل المغذيات لعضلة القلب في مرحلة الانبساط غير ان كمية الدم الواصل الى عضلة القلب تتضاعف الى 4-7مرات أثناء التمرين البدني غير ان هذه الزيادة تتناسب مع كمية الناتج القلبي المعتمد على معل ضربات القلب (</a:t>
            </a:r>
            <a:r>
              <a:rPr lang="en-US" dirty="0"/>
              <a:t>H.R</a:t>
            </a:r>
            <a:r>
              <a:rPr lang="ar-SA" dirty="0"/>
              <a:t>) وحجم الخفقة (</a:t>
            </a:r>
            <a:r>
              <a:rPr lang="en-US" dirty="0"/>
              <a:t>SV</a:t>
            </a:r>
            <a:r>
              <a:rPr lang="ar-SA" dirty="0"/>
              <a:t>) وحجم الدم الوريدي العائد (</a:t>
            </a:r>
            <a:r>
              <a:rPr lang="en-US" dirty="0"/>
              <a:t>LVIDV</a:t>
            </a:r>
            <a:r>
              <a:rPr lang="ar-SA" dirty="0"/>
              <a:t>) فضلا عن شدة التوتر والتي تنسجم مع شدة وحجم التمرين ونظام الطاقة المستخدم فيه ، وبشكل يضمن سد حاجة الأنفاق القلبي من الطاقة لمواجهة الحمل الخارجي . وخلال التمرين البدني وزياد الحوافز السمبثاوية وشدة التقلص تنخفض كمية الدم الواصلة الى خلايا العضلة القلبية من الشريان التاجي خلال مرحلة التقلص لضغط الأوعية الدموية للألياف العضلية المتقلصة ولاسيما البطين الأيسر في حين تزداد كمية الدم مرحلة الانبساط بسبب التوسع الحادث في تجويف البطين وقطرة (</a:t>
            </a:r>
            <a:r>
              <a:rPr lang="en-US" dirty="0"/>
              <a:t>LVIDD</a:t>
            </a:r>
            <a:r>
              <a:rPr lang="ar-SA" dirty="0"/>
              <a:t>) لامتلائه بالدم فيزداد جريان الدم في هذه المرحلة ، </a:t>
            </a:r>
            <a:endParaRPr lang="ar-AE"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0"/>
            <a:ext cx="8229600" cy="6572272"/>
          </a:xfrm>
        </p:spPr>
        <p:txBody>
          <a:bodyPr>
            <a:normAutofit lnSpcReduction="10000"/>
          </a:bodyPr>
          <a:lstStyle/>
          <a:p>
            <a:r>
              <a:rPr lang="ar-SA" u="sng" dirty="0"/>
              <a:t>تغذية عضلة القلب  </a:t>
            </a:r>
            <a:r>
              <a:rPr lang="en-US" u="sng" dirty="0"/>
              <a:t>Cardiac </a:t>
            </a:r>
            <a:r>
              <a:rPr lang="en-US" u="sng" dirty="0" smtClean="0"/>
              <a:t>Nutrition</a:t>
            </a:r>
            <a:endParaRPr lang="en-US" dirty="0"/>
          </a:p>
          <a:p>
            <a:pPr algn="just"/>
            <a:r>
              <a:rPr lang="ar-SA" sz="2400" dirty="0"/>
              <a:t>تتغذى عضلة القلب من خلال الشرايين التاجية (الاكليلية ) تملأ هذه الاوعية في مرحلة انقباض البطينين ، ويتم نقل المغذيات لعضلة القلب في مرحلة الانبساط ، ينتهي الدم بعد ان ينتقل من الشرايين التاجية الى الاوردة التاجية ومنها ليصب في الاذين الايمن</a:t>
            </a:r>
            <a:endParaRPr lang="en-US" sz="2100" dirty="0" smtClean="0"/>
          </a:p>
          <a:p>
            <a:pPr algn="just"/>
            <a:r>
              <a:rPr lang="ar-SA" sz="2100" dirty="0" smtClean="0"/>
              <a:t>تستعمل </a:t>
            </a:r>
            <a:r>
              <a:rPr lang="ar-SA" sz="2100" dirty="0"/>
              <a:t>العضلة القلبية الطاقة الكيميائية لإنجاز عملية التقلص وهي تستمد هذه الطاقة من العمليات الايضية الهوائية لأكسدة الأحماض الدهنية والدرجة اقل من المواد المغذية الأخرى </a:t>
            </a:r>
            <a:r>
              <a:rPr lang="ar-SA" sz="2100" dirty="0" smtClean="0"/>
              <a:t>الكلوكوز </a:t>
            </a:r>
            <a:r>
              <a:rPr lang="ar-SA" sz="2100" dirty="0"/>
              <a:t>وتعتمد جميع عمليات إنتاج الطاقة لعضلة القلب هوائيا وواحدة من عمليات تغذية القلب هي تحويل حامض </a:t>
            </a:r>
            <a:r>
              <a:rPr lang="ar-SA" sz="2100" dirty="0" err="1"/>
              <a:t>اللاكتيك</a:t>
            </a:r>
            <a:r>
              <a:rPr lang="ar-SA" sz="2100" dirty="0"/>
              <a:t> بوجود الأوكسجين الى حامض </a:t>
            </a:r>
            <a:r>
              <a:rPr lang="ar-SA" sz="2100" dirty="0" err="1"/>
              <a:t>البروفيك</a:t>
            </a:r>
            <a:r>
              <a:rPr lang="ar-SA" sz="2100" dirty="0"/>
              <a:t> مع أيون الهيدروجين ويؤكسد جزء كبير لتكوين كميات كبيرة من ( </a:t>
            </a:r>
            <a:r>
              <a:rPr lang="en-US" sz="2100" dirty="0"/>
              <a:t>ATP</a:t>
            </a:r>
            <a:r>
              <a:rPr lang="ar-SA" sz="2100" dirty="0"/>
              <a:t>) وهذه تستخدم في التمارين الشاقة الطويلة كطاقة أضافيه للقلب غير ان عملية التمثيل الغذائي الهوائي يتم داخل جسيمات </a:t>
            </a:r>
            <a:r>
              <a:rPr lang="ar-SA" sz="2100" dirty="0" err="1"/>
              <a:t>المايتوكندريا</a:t>
            </a:r>
            <a:r>
              <a:rPr lang="ar-SA" sz="2100" dirty="0"/>
              <a:t> بالألياف العضلية وتمتاز عضلة القلب بكثرة بيوت الطاقة والتي تصل الى (40%) من الحجم الكلي لليفه وفي أثناء الراحة تتقارب نسب استهلاك مصادر إنتاج الطاقة في القلب إذ نسبة استهلاك الكلوكوز (31%) والأحماض الدهنية الحرة (34%) </a:t>
            </a:r>
            <a:r>
              <a:rPr lang="ar-IQ" sz="2100" dirty="0" err="1" smtClean="0"/>
              <a:t>اللاكتيك</a:t>
            </a:r>
            <a:r>
              <a:rPr lang="ar-SA" sz="2100" dirty="0" smtClean="0"/>
              <a:t>(28</a:t>
            </a:r>
            <a:r>
              <a:rPr lang="ar-SA" sz="2100" dirty="0"/>
              <a:t>%) في حين عند العمل العضلي تزداد فعالية عضلة القلب ويصاحبها زيادة في عملية إنتاج الطاقة ويرافقها تغير في نسب مساهمة </a:t>
            </a:r>
            <a:r>
              <a:rPr lang="ar-SA" sz="2100" dirty="0" err="1"/>
              <a:t>الغذيات</a:t>
            </a:r>
            <a:r>
              <a:rPr lang="ar-SA" sz="2100" dirty="0"/>
              <a:t> المستخدمة </a:t>
            </a:r>
            <a:r>
              <a:rPr lang="ar-SA" sz="2100" dirty="0" err="1"/>
              <a:t>لانتاج</a:t>
            </a:r>
            <a:r>
              <a:rPr lang="ar-SA" sz="2100" dirty="0"/>
              <a:t> الطاقة إذ تقل نسبة مساهمة الكلوكوز بدرجة كبيرة بينما تقل درجة استهلاك الأحماض الدهنية بصورة قليلة وتزداد نسب استهلاك حامض </a:t>
            </a:r>
            <a:r>
              <a:rPr lang="ar-IQ" sz="2100" dirty="0" err="1" smtClean="0"/>
              <a:t>اللاكتيك</a:t>
            </a:r>
            <a:r>
              <a:rPr lang="ar-IQ" sz="2100" dirty="0" smtClean="0"/>
              <a:t> </a:t>
            </a:r>
            <a:r>
              <a:rPr lang="ar-SA" sz="2100" dirty="0" smtClean="0"/>
              <a:t>وبصورة </a:t>
            </a:r>
            <a:r>
              <a:rPr lang="ar-SA" sz="2100" dirty="0"/>
              <a:t>اكثر دقة ان الفعاليات التي يكون نظام الطاقة فيها هوائيا ستتغير النسب السابقة الذكر بشكل ليس كبيرا غير ان الفعاليات التي تعتمد على نظام لا هوائي فانه ستتغير النسب بصورة كبيرة </a:t>
            </a:r>
            <a:r>
              <a:rPr lang="ar-SA" sz="2100" dirty="0" smtClean="0"/>
              <a:t>.</a:t>
            </a:r>
            <a:r>
              <a:rPr lang="ar-SA" dirty="0"/>
              <a:t> </a:t>
            </a:r>
            <a:endParaRPr lang="en-US" dirty="0"/>
          </a:p>
          <a:p>
            <a:pPr algn="just"/>
            <a:endParaRPr lang="ar-AE"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000108"/>
          </a:xfrm>
        </p:spPr>
        <p:txBody>
          <a:bodyPr>
            <a:noAutofit/>
          </a:bodyPr>
          <a:lstStyle/>
          <a:p>
            <a:r>
              <a:rPr lang="ar-SA" sz="3600" dirty="0" smtClean="0"/>
              <a:t>قلب الرياضي والتضخم </a:t>
            </a:r>
            <a:r>
              <a:rPr lang="ar-IQ" sz="3600" dirty="0" smtClean="0"/>
              <a:t>ال</a:t>
            </a:r>
            <a:r>
              <a:rPr lang="ar-SA" sz="3600" dirty="0" smtClean="0"/>
              <a:t>فسيولوجي:</a:t>
            </a:r>
            <a:endParaRPr lang="ar-AE" sz="3600" dirty="0"/>
          </a:p>
        </p:txBody>
      </p:sp>
      <p:sp>
        <p:nvSpPr>
          <p:cNvPr id="3" name="عنصر نائب للمحتوى 2"/>
          <p:cNvSpPr>
            <a:spLocks noGrp="1"/>
          </p:cNvSpPr>
          <p:nvPr>
            <p:ph idx="1"/>
          </p:nvPr>
        </p:nvSpPr>
        <p:spPr>
          <a:xfrm>
            <a:off x="214282" y="857232"/>
            <a:ext cx="8929718" cy="6000768"/>
          </a:xfrm>
        </p:spPr>
        <p:txBody>
          <a:bodyPr>
            <a:normAutofit fontScale="85000" lnSpcReduction="20000"/>
          </a:bodyPr>
          <a:lstStyle/>
          <a:p>
            <a:r>
              <a:rPr lang="ar-SA" dirty="0" smtClean="0"/>
              <a:t>عضلة </a:t>
            </a:r>
            <a:r>
              <a:rPr lang="ar-SA" dirty="0"/>
              <a:t>القلب هي كباقي عضلات الجسم لها وظيفة محددة تقوم </a:t>
            </a:r>
            <a:r>
              <a:rPr lang="ar-SA" dirty="0" err="1"/>
              <a:t>بها</a:t>
            </a:r>
            <a:r>
              <a:rPr lang="ar-SA" dirty="0"/>
              <a:t> وتعد من أهم عضلات الجسم وقد أوضحنا عملها وإن للنشاط اليومي الاعتيادي له أثر مع النضج والنمو يرسم شكلاً لعضلة القلب وقياساتها غير ممارسة نوع من النشاط هو الآخر يؤثر بشكل كبير على تغيير أقسام كبيرة من القلب وإن هذا التغير يتلاءم مع متطلبات الجسم بسبب الأحمال الخارجية التي يتعرض لها الرياضيين في الوحدات التدريبية والمنافسات كما إن التغيرات الحادثة تتأثر في أجزاء من القلب أكثر من تأثر أجزاء أخرى مثلا مهما كان النشاط الرياضي منظما وطويلا يكون تأثيره على البطين الأيسر أكبر من باقي أجزاء الجسم كما إن هذا الموضوع يحتاج الكثير من الدراسة والبحث وعليه تكون التغيرات في حجم وكتلة ووزن عضلة القلب وسمك جدرانها هي تهيئة الظروف اللازمة للدم العائد وضخه إلى جميع أجزاء الجسم كما تشمل التغيرات الصمامات القلبية </a:t>
            </a:r>
            <a:r>
              <a:rPr lang="ar-SA" dirty="0" err="1"/>
              <a:t>بأجمعها</a:t>
            </a:r>
            <a:r>
              <a:rPr lang="ar-SA" dirty="0"/>
              <a:t> والتي يجب أن تتناسب هي الأخرى مع الزيادة الحادثة فيه مثلا  الزيادة الحادثة في قطر جذع الشريان </a:t>
            </a:r>
            <a:r>
              <a:rPr lang="ar-SA" dirty="0" err="1"/>
              <a:t>الأبهر</a:t>
            </a:r>
            <a:r>
              <a:rPr lang="ar-SA" dirty="0"/>
              <a:t> نتيجة التدريب المنظم والمستمر يؤدي </a:t>
            </a:r>
            <a:r>
              <a:rPr lang="ar-SA" dirty="0" err="1"/>
              <a:t>الى</a:t>
            </a:r>
            <a:r>
              <a:rPr lang="ar-SA" dirty="0"/>
              <a:t> كبر الصمام الهلالي لكي يضمن عمله في إحكام الإغلاق وعدم عودة الدم بالاتجاه المعاكس .</a:t>
            </a:r>
            <a:endParaRPr lang="en-US" b="1" dirty="0"/>
          </a:p>
          <a:p>
            <a:r>
              <a:rPr lang="ar-SA" dirty="0"/>
              <a:t>	</a:t>
            </a:r>
            <a:endParaRPr lang="en-US" dirty="0"/>
          </a:p>
          <a:p>
            <a:endParaRPr lang="ar-AE"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856984" cy="6552728"/>
          </a:xfrm>
        </p:spPr>
        <p:txBody>
          <a:bodyPr>
            <a:normAutofit fontScale="77500" lnSpcReduction="20000"/>
          </a:bodyPr>
          <a:lstStyle/>
          <a:p>
            <a:pPr marL="0" indent="0">
              <a:buNone/>
            </a:pPr>
            <a:r>
              <a:rPr lang="ar-SA" dirty="0"/>
              <a:t>وإن تحولات الطاقة الحادثة في الخلايا العضلية ومنها عضلة القلب بسبب النشاط الدائم في عملية التقلص والانبساط لاسيما في مواجهة الأحمال البدنية يطلق </a:t>
            </a:r>
            <a:r>
              <a:rPr lang="ar-SA" b="1" u="sng" dirty="0"/>
              <a:t>عليها ( الأيض </a:t>
            </a:r>
            <a:r>
              <a:rPr lang="ar-SA" b="1" u="sng" dirty="0" err="1"/>
              <a:t>الهدمي</a:t>
            </a:r>
            <a:r>
              <a:rPr lang="ar-SA" b="1" u="sng" dirty="0"/>
              <a:t> ) </a:t>
            </a:r>
            <a:r>
              <a:rPr lang="ar-SA" dirty="0"/>
              <a:t>وهو يسبب بعض التلف والتمزيق وتناقص مكونات </a:t>
            </a:r>
            <a:r>
              <a:rPr lang="ar-SA" dirty="0" err="1"/>
              <a:t>بروتوبلازم</a:t>
            </a:r>
            <a:r>
              <a:rPr lang="ar-SA" dirty="0"/>
              <a:t> الخلايا وعليه تعقب عملية الأيض </a:t>
            </a:r>
            <a:r>
              <a:rPr lang="ar-SA" dirty="0" err="1"/>
              <a:t>الهدمي</a:t>
            </a:r>
            <a:r>
              <a:rPr lang="ar-SA" dirty="0"/>
              <a:t> عملية معاكسة له تسمى بعملية </a:t>
            </a:r>
            <a:r>
              <a:rPr lang="ar-SA" b="1" u="sng" dirty="0"/>
              <a:t>( الأيض البنائي ) </a:t>
            </a:r>
            <a:r>
              <a:rPr lang="ar-SA" dirty="0"/>
              <a:t>أي جميع الفعاليات الحيوية </a:t>
            </a:r>
            <a:r>
              <a:rPr lang="ar-SA" dirty="0" err="1"/>
              <a:t>والمهارية</a:t>
            </a:r>
            <a:r>
              <a:rPr lang="ar-SA" dirty="0"/>
              <a:t> والحركية التي يقوم بها الجسم فضلا عن فعالية الأجهزة الداخلية مثل دفع عمود الدم المتحرك من عضلة القلب هي عملية تحول للطاقة الكيميائية إلى طاقة ميكانيكية وإن حرق الطاقة في الراحة يكون ضمن الحدود السوية ولكن إذا تم أداء  نشاطا بدنيا فإن ذلك سيزيد من حرق الطاقة  (الأيض </a:t>
            </a:r>
            <a:r>
              <a:rPr lang="ar-SA" dirty="0" err="1"/>
              <a:t>الهدمي</a:t>
            </a:r>
            <a:r>
              <a:rPr lang="ar-SA" dirty="0"/>
              <a:t> ) وإن مقدار التعويض في حالات الراحة والشفاء ( للأيض البنائي ) يعتمد على قابلية الفرد ومستوى تغذيته وطريقة تعرضه للأحمال ومستوى الراحة وزمن الشفاء وعندما يكون مستوى الأيض البنائي بمستوى الأيض </a:t>
            </a:r>
            <a:r>
              <a:rPr lang="ar-SA" dirty="0" err="1"/>
              <a:t>الهدمي</a:t>
            </a:r>
            <a:r>
              <a:rPr lang="ar-SA" dirty="0"/>
              <a:t> فإن ذلك يعد </a:t>
            </a:r>
            <a:r>
              <a:rPr lang="ar-SA" b="1" u="sng" dirty="0"/>
              <a:t>( توازن فسيولوجي ) </a:t>
            </a:r>
            <a:r>
              <a:rPr lang="ar-SA" dirty="0"/>
              <a:t>أي لا يوجد تغير في حجم ومقطع العضلات أما إذا قل الأيض البنائي فإن ذلك يدعى ( بالضمور ) وهذا ما يحدث أثناء الانقطاع عن التدريب أو في حالة الإصابات الرياضية للساق أو الذراع وهي الأخرى تلاحظ على عضلة القلب أثناء الانقطاع عن التدريب أما إذا كان الأيض البنائي هو أكبر من الأيض </a:t>
            </a:r>
            <a:r>
              <a:rPr lang="ar-SA" dirty="0" err="1"/>
              <a:t>الهدمي</a:t>
            </a:r>
            <a:r>
              <a:rPr lang="ar-SA" dirty="0"/>
              <a:t> فيدعى ذلك بـ (</a:t>
            </a:r>
            <a:r>
              <a:rPr lang="ar-SA" b="1" dirty="0"/>
              <a:t> النمو </a:t>
            </a:r>
            <a:r>
              <a:rPr lang="ar-SA" dirty="0"/>
              <a:t>) وهذا يحدث عند انسجام الأحمال البدنية مع مستوى اللاعبين وتحديد فترات زمنية للراحة تتناسب وطبيعة تلك الأحمال وهو ينعكس على عضلة القلب بزيادة حجمها وكتلتها وسمك أليافها ولاسيما في الأحمال ذات الزمن الطويل ( المطاولة العامة )  والشدة المتوسطة والتي ترفع من معدل ضربات القلب دون المستوى الحرج وتسمح بالاستقرار لمعدل ضربات القلب وحجم الخفقة والذي يسمح بإيصال </a:t>
            </a:r>
            <a:r>
              <a:rPr lang="ar-SA" dirty="0" err="1"/>
              <a:t>الغذيات</a:t>
            </a:r>
            <a:r>
              <a:rPr lang="ar-SA" dirty="0"/>
              <a:t> والأوكسجين بصورة كافية للألياف العضلية القلبية عن طريق الشريان الإكليلي .</a:t>
            </a:r>
            <a:endParaRPr lang="ar-IQ" dirty="0"/>
          </a:p>
        </p:txBody>
      </p:sp>
    </p:spTree>
    <p:extLst>
      <p:ext uri="{BB962C8B-B14F-4D97-AF65-F5344CB8AC3E}">
        <p14:creationId xmlns:p14="http://schemas.microsoft.com/office/powerpoint/2010/main" xmlns="" val="2572244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600" b="1" dirty="0" smtClean="0"/>
              <a:t>ماهي عوامل التحكم بالنمو لأعضاء الجسم ومنها القلب </a:t>
            </a:r>
            <a:endParaRPr lang="ar-IQ" sz="3600" b="1" dirty="0"/>
          </a:p>
        </p:txBody>
      </p:sp>
      <p:sp>
        <p:nvSpPr>
          <p:cNvPr id="3" name="عنصر نائب للمحتوى 2"/>
          <p:cNvSpPr>
            <a:spLocks noGrp="1"/>
          </p:cNvSpPr>
          <p:nvPr>
            <p:ph idx="1"/>
          </p:nvPr>
        </p:nvSpPr>
        <p:spPr/>
        <p:txBody>
          <a:bodyPr/>
          <a:lstStyle/>
          <a:p>
            <a:r>
              <a:rPr lang="ar-IQ" dirty="0" smtClean="0"/>
              <a:t>1-التوقف عن النمو عندما لا يوجد حيز للنمو </a:t>
            </a:r>
          </a:p>
          <a:p>
            <a:r>
              <a:rPr lang="ar-IQ" dirty="0" smtClean="0"/>
              <a:t>2-هناك عوامل نمو تدور في الدم غالبا ما تتحكم في عملية نمو الاجهزة</a:t>
            </a:r>
          </a:p>
          <a:p>
            <a:r>
              <a:rPr lang="ar-IQ" dirty="0" smtClean="0"/>
              <a:t>3-التحكم من الحاكم المركزي </a:t>
            </a:r>
            <a:r>
              <a:rPr lang="en-US" dirty="0" smtClean="0"/>
              <a:t>DNA</a:t>
            </a:r>
            <a:endParaRPr lang="ar-IQ" dirty="0"/>
          </a:p>
        </p:txBody>
      </p:sp>
    </p:spTree>
    <p:extLst>
      <p:ext uri="{BB962C8B-B14F-4D97-AF65-F5344CB8AC3E}">
        <p14:creationId xmlns:p14="http://schemas.microsoft.com/office/powerpoint/2010/main" xmlns="" val="1707922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0"/>
            <a:ext cx="8229600" cy="6126163"/>
          </a:xfrm>
        </p:spPr>
        <p:txBody>
          <a:bodyPr>
            <a:normAutofit fontScale="77500" lnSpcReduction="20000"/>
          </a:bodyPr>
          <a:lstStyle/>
          <a:p>
            <a:r>
              <a:rPr lang="ar-SA" u="sng" dirty="0"/>
              <a:t>الانقطاع عن التمرين الرياضي وأثره على عضلة القلب:</a:t>
            </a:r>
            <a:endParaRPr lang="en-US" b="1" dirty="0"/>
          </a:p>
          <a:p>
            <a:r>
              <a:rPr lang="ar-SA" dirty="0"/>
              <a:t>كما يرسم التمرين الرياضي آثاره على عضلة القلب كما ذكرنا سابقا ونسبته بالتأثير تتراوح بين 30 </a:t>
            </a:r>
            <a:r>
              <a:rPr lang="en-US" dirty="0"/>
              <a:t>–</a:t>
            </a:r>
            <a:r>
              <a:rPr lang="ar-SA" dirty="0"/>
              <a:t> 60 % والمتبقي يترك إلى النضج والوراثة وبما إن أحد العوامل المهمة في بناء وزيادة المقاطع العرضية وحجم وكتلة العضلة ومنها عضلة القلب يعتمد على زيادة البروتينات </a:t>
            </a:r>
            <a:r>
              <a:rPr lang="ar-SA" dirty="0" err="1"/>
              <a:t>والليفات</a:t>
            </a:r>
            <a:r>
              <a:rPr lang="ar-SA" dirty="0"/>
              <a:t> لليف العضلي وإن التدريب المستمر يزيد من تلك البروتينات وإن عملية زيادتها في العضلة بسبب التدريب المنظم والمستمر هي أسرع من عملية فقدها ولهذا عدم استعمال العضلة لفترة طويلة يسبب تفسخ ونقصان في كمية بروتينات التقلص وإيقاف عمل عدد من بيوت الطاقة التي تكونت خلال فترات التدريب ونقصان في الأنزيمات المستخدمة في بيوت الطاقة مسببة صغر المقطع العرضي لليف العضلي وبالتالي المقطع الكلي للعضلة وهذا ما نلاحظه في قلوب جميع الرياضيين ولاسيما لاعبي التحمل التي تمتاز قلوبهم بكبر التجاويف والحجم والوزن الكبير فإن الطول الحادث في الألياف والتمدد لاسيما في طور الانبساط النهائي يتراجع بسبب الانقطاع عن التدريب إذ يقل حجم ووزن العضلة وكتلتها وقطر الانبساط النهائي وقطر التقلص النهائي بشكل ينسجم مع كمية الدم العائدة للقلب ومستوى الحوافز العصبية السمبثاوية لقوة التقلص وحاجة الجسم من الدم الدائر فيه بل يسري ذلك حتى على انخفاض في حجم الدم وعدد كريات الدم الحمراء وحجم </a:t>
            </a:r>
            <a:r>
              <a:rPr lang="ar-SA" dirty="0" err="1"/>
              <a:t>الهيموكلوبين</a:t>
            </a:r>
            <a:r>
              <a:rPr lang="ar-SA" dirty="0"/>
              <a:t> إلى الوضع السوي تقريبا . </a:t>
            </a:r>
            <a:endParaRPr lang="en-US" b="1" dirty="0"/>
          </a:p>
          <a:p>
            <a:endParaRPr lang="ar-AE"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435280" cy="5793507"/>
          </a:xfrm>
        </p:spPr>
        <p:txBody>
          <a:bodyPr>
            <a:normAutofit fontScale="92500" lnSpcReduction="10000"/>
          </a:bodyPr>
          <a:lstStyle/>
          <a:p>
            <a:r>
              <a:rPr lang="ar-SA" dirty="0"/>
              <a:t>وتختلف الدراسات في تحديدها للمدة الزمنية للانقطاع عن التدريب والتي يبدأ فيهم فقد التغيرات الوظيفية التراكمية الناتجة عن التدريب المنظم فالبعض حددها بين عدة أسابيع والآخر حددها بعدة شهور ولا بد هذا يعتمد على مستوى العمر البيولوجي والعمر التدريبي للرياضيين لأن التغيرات الحادثة لفترة طويلة من التدريب والتي تمتد إلى عدة سنوات لابد أن يكون فقدها بطيئا مقارنة بغير المدربين أو بذوي الأعمار التدريبية القليلة ومن دراسة  </a:t>
            </a:r>
            <a:r>
              <a:rPr lang="en-US" dirty="0" err="1"/>
              <a:t>Friman</a:t>
            </a:r>
            <a:r>
              <a:rPr lang="ar-SA" dirty="0"/>
              <a:t>   عام 1979  </a:t>
            </a:r>
            <a:r>
              <a:rPr lang="ar-SA" dirty="0" smtClean="0"/>
              <a:t>إن </a:t>
            </a:r>
            <a:r>
              <a:rPr lang="ar-SA" dirty="0"/>
              <a:t>التوقف لمدة ( 7 أيام ) براحة سلبية يفقد الرياضي 6 </a:t>
            </a:r>
            <a:r>
              <a:rPr lang="en-US" dirty="0"/>
              <a:t>–</a:t>
            </a:r>
            <a:r>
              <a:rPr lang="ar-SA" dirty="0"/>
              <a:t> 7 % من مستوى حجم الدم المتدفقة في الخفقة الواحدة (</a:t>
            </a:r>
            <a:r>
              <a:rPr lang="en-US" dirty="0"/>
              <a:t>SV</a:t>
            </a:r>
            <a:r>
              <a:rPr lang="ar-SA" dirty="0"/>
              <a:t>) ومقدار </a:t>
            </a:r>
            <a:r>
              <a:rPr lang="ar-SA" dirty="0" err="1"/>
              <a:t>الهيموكلوبين</a:t>
            </a:r>
            <a:r>
              <a:rPr lang="ar-SA" dirty="0"/>
              <a:t> </a:t>
            </a:r>
            <a:r>
              <a:rPr lang="ar-SA" dirty="0" smtClean="0"/>
              <a:t>ومستوى(</a:t>
            </a:r>
            <a:r>
              <a:rPr lang="en-US" dirty="0"/>
              <a:t>Vo</a:t>
            </a:r>
            <a:r>
              <a:rPr lang="en-US" baseline="-25000" dirty="0"/>
              <a:t>2max</a:t>
            </a:r>
            <a:r>
              <a:rPr lang="ar-SA" dirty="0"/>
              <a:t>) والبعض الآخر يشير إلى مستوى فقدان التغيرات يصل إلى 30 </a:t>
            </a:r>
            <a:r>
              <a:rPr lang="en-US" dirty="0"/>
              <a:t>–</a:t>
            </a:r>
            <a:r>
              <a:rPr lang="ar-SA" dirty="0"/>
              <a:t> 50 % بعد 8 أسابيع بعد التوقف عن التدريب . </a:t>
            </a:r>
            <a:endParaRPr lang="ar-IQ" dirty="0" smtClean="0"/>
          </a:p>
          <a:p>
            <a:r>
              <a:rPr lang="ar-IQ" u="sng" dirty="0" err="1" smtClean="0"/>
              <a:t>البروكسيدات</a:t>
            </a:r>
            <a:r>
              <a:rPr lang="ar-IQ" u="sng" dirty="0" smtClean="0"/>
              <a:t> وجسيمات الحالة وعلاقتها بالانقطاع عن التدريب </a:t>
            </a:r>
          </a:p>
          <a:p>
            <a:pPr marL="0" indent="0">
              <a:buNone/>
            </a:pPr>
            <a:endParaRPr lang="en-US" dirty="0"/>
          </a:p>
          <a:p>
            <a:endParaRPr lang="ar-A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6632"/>
            <a:ext cx="8856984" cy="6480719"/>
          </a:xfrm>
        </p:spPr>
        <p:txBody>
          <a:bodyPr>
            <a:normAutofit fontScale="85000" lnSpcReduction="10000"/>
          </a:bodyPr>
          <a:lstStyle/>
          <a:p>
            <a:pPr marL="0" indent="0">
              <a:buNone/>
            </a:pPr>
            <a:r>
              <a:rPr lang="ar-IQ" b="1" u="sng" dirty="0"/>
              <a:t>6-متى يبدأ القلب بالعمل ؟</a:t>
            </a:r>
          </a:p>
          <a:p>
            <a:pPr marL="0" indent="0">
              <a:buNone/>
            </a:pPr>
            <a:r>
              <a:rPr lang="ar-IQ" dirty="0"/>
              <a:t>ج/ (</a:t>
            </a:r>
            <a:r>
              <a:rPr lang="ar-IQ" dirty="0" smtClean="0"/>
              <a:t>21يوم من عمر الجنين )</a:t>
            </a:r>
            <a:endParaRPr lang="ar-IQ" dirty="0"/>
          </a:p>
          <a:p>
            <a:pPr marL="0" indent="0">
              <a:buNone/>
            </a:pPr>
            <a:r>
              <a:rPr lang="ar-IQ" b="1" dirty="0"/>
              <a:t>7</a:t>
            </a:r>
            <a:r>
              <a:rPr lang="ar-IQ" b="1" u="sng" dirty="0"/>
              <a:t>-اخطر ما يتعرض له القلب؟</a:t>
            </a:r>
          </a:p>
          <a:p>
            <a:pPr marL="0" indent="0">
              <a:buNone/>
            </a:pPr>
            <a:r>
              <a:rPr lang="ar-IQ" dirty="0"/>
              <a:t>ج/ (نقص التروية بالدم -نقص الاوكسجين -الاضطراب بكهربائية القلب</a:t>
            </a:r>
            <a:r>
              <a:rPr lang="ar-IQ" b="1" dirty="0"/>
              <a:t>)</a:t>
            </a:r>
          </a:p>
          <a:p>
            <a:pPr marL="0" indent="0">
              <a:buNone/>
            </a:pPr>
            <a:r>
              <a:rPr lang="ar-IQ" b="1" u="sng" dirty="0"/>
              <a:t>8-ماهو الفرق بين (</a:t>
            </a:r>
            <a:r>
              <a:rPr lang="ar-IQ" b="1" u="sng" dirty="0" err="1"/>
              <a:t>النبضه</a:t>
            </a:r>
            <a:r>
              <a:rPr lang="ar-IQ" b="1" u="sng" dirty="0"/>
              <a:t> – </a:t>
            </a:r>
            <a:r>
              <a:rPr lang="ar-IQ" b="1" u="sng" dirty="0" err="1"/>
              <a:t>الضربه</a:t>
            </a:r>
            <a:r>
              <a:rPr lang="ar-IQ" b="1" u="sng" dirty="0"/>
              <a:t> </a:t>
            </a:r>
            <a:r>
              <a:rPr lang="ar-IQ" b="1" u="sng" dirty="0" smtClean="0"/>
              <a:t>- </a:t>
            </a:r>
            <a:r>
              <a:rPr lang="ar-IQ" b="1" u="sng" dirty="0"/>
              <a:t>الدقة ) القلب ؟</a:t>
            </a:r>
          </a:p>
          <a:p>
            <a:pPr marL="0" indent="0">
              <a:buNone/>
            </a:pPr>
            <a:r>
              <a:rPr lang="ar-IQ" dirty="0"/>
              <a:t>ج</a:t>
            </a:r>
            <a:r>
              <a:rPr lang="ar-IQ" dirty="0" smtClean="0"/>
              <a:t>/ هو الموجة الدموية المتحركة (اي تغيير شكلي ) او تدفق </a:t>
            </a:r>
            <a:r>
              <a:rPr lang="ar-IQ" u="sng" dirty="0" smtClean="0"/>
              <a:t>الاشارة</a:t>
            </a:r>
            <a:r>
              <a:rPr lang="ar-IQ" dirty="0" smtClean="0"/>
              <a:t> الكهربائية او صوتية او الدموية</a:t>
            </a:r>
          </a:p>
          <a:p>
            <a:pPr marL="0" indent="0">
              <a:buNone/>
            </a:pPr>
            <a:r>
              <a:rPr lang="ar-IQ" dirty="0" smtClean="0"/>
              <a:t>اما الضربة (التقلص القلبي </a:t>
            </a:r>
            <a:r>
              <a:rPr lang="ar-IQ" u="sng" dirty="0" smtClean="0"/>
              <a:t>لدفع</a:t>
            </a:r>
            <a:r>
              <a:rPr lang="ar-IQ" dirty="0" smtClean="0"/>
              <a:t> القلب للدم ) </a:t>
            </a:r>
          </a:p>
          <a:p>
            <a:pPr marL="0" indent="0">
              <a:buNone/>
            </a:pPr>
            <a:r>
              <a:rPr lang="ar-IQ" dirty="0" smtClean="0"/>
              <a:t>اما الدقة هو من الصوت الذي يظهره القلب اثناء التقلص (نتيجة حركة الصمامات).</a:t>
            </a:r>
            <a:endParaRPr lang="ar-IQ" dirty="0"/>
          </a:p>
          <a:p>
            <a:pPr marL="0" indent="0">
              <a:buNone/>
            </a:pPr>
            <a:r>
              <a:rPr lang="ar-IQ" b="1" dirty="0"/>
              <a:t>9</a:t>
            </a:r>
            <a:r>
              <a:rPr lang="ar-IQ" b="1" u="sng" dirty="0"/>
              <a:t>-ما هي الكمية التي </a:t>
            </a:r>
            <a:r>
              <a:rPr lang="ar-IQ" b="1" u="sng" dirty="0" err="1"/>
              <a:t>يضخها</a:t>
            </a:r>
            <a:r>
              <a:rPr lang="ar-IQ" b="1" u="sng" dirty="0"/>
              <a:t> القلب على مدار عمر الشخص (70 سنة )؟</a:t>
            </a:r>
          </a:p>
          <a:p>
            <a:pPr marL="0" indent="0">
              <a:buNone/>
            </a:pPr>
            <a:r>
              <a:rPr lang="ar-IQ" b="1" dirty="0"/>
              <a:t>ج/ 2.5 مليار لتر دم </a:t>
            </a:r>
          </a:p>
          <a:p>
            <a:pPr marL="0" indent="0">
              <a:buNone/>
            </a:pPr>
            <a:r>
              <a:rPr lang="ar-IQ" b="1" u="sng" dirty="0"/>
              <a:t>ما هو طول الاوردة والشرايين؟</a:t>
            </a:r>
          </a:p>
          <a:p>
            <a:pPr marL="0" indent="0">
              <a:buNone/>
            </a:pPr>
            <a:r>
              <a:rPr lang="ar-IQ" dirty="0" smtClean="0"/>
              <a:t>ج/ </a:t>
            </a:r>
            <a:r>
              <a:rPr lang="ar-IQ" dirty="0"/>
              <a:t>( </a:t>
            </a:r>
            <a:r>
              <a:rPr lang="ar-IQ" dirty="0" smtClean="0"/>
              <a:t>100 الى 150 الف كم ) </a:t>
            </a:r>
            <a:endParaRPr lang="ar-IQ" dirty="0"/>
          </a:p>
          <a:p>
            <a:pPr marL="0" indent="0">
              <a:buNone/>
            </a:pPr>
            <a:endParaRPr lang="ar-IQ" dirty="0"/>
          </a:p>
        </p:txBody>
      </p:sp>
    </p:spTree>
    <p:extLst>
      <p:ext uri="{BB962C8B-B14F-4D97-AF65-F5344CB8AC3E}">
        <p14:creationId xmlns:p14="http://schemas.microsoft.com/office/powerpoint/2010/main" xmlns="" val="398880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2594"/>
          </a:xfrm>
        </p:spPr>
        <p:txBody>
          <a:bodyPr>
            <a:normAutofit fontScale="90000"/>
          </a:bodyPr>
          <a:lstStyle/>
          <a:p>
            <a:r>
              <a:rPr lang="ar-SA" sz="3600" b="1" dirty="0" smtClean="0"/>
              <a:t>القلب   </a:t>
            </a:r>
            <a:r>
              <a:rPr lang="en-US" sz="3600" b="1" dirty="0" smtClean="0"/>
              <a:t>CARDIAC</a:t>
            </a:r>
            <a:r>
              <a:rPr lang="ar-IQ" sz="3600" b="1" dirty="0" smtClean="0"/>
              <a:t>(وظيفة وشكل وتجاويف عضلة القلب)</a:t>
            </a:r>
            <a:endParaRPr lang="ar-AE" sz="3600" b="1" dirty="0"/>
          </a:p>
        </p:txBody>
      </p:sp>
      <p:sp>
        <p:nvSpPr>
          <p:cNvPr id="3" name="عنصر نائب للمحتوى 2"/>
          <p:cNvSpPr>
            <a:spLocks noGrp="1"/>
          </p:cNvSpPr>
          <p:nvPr>
            <p:ph idx="1"/>
          </p:nvPr>
        </p:nvSpPr>
        <p:spPr>
          <a:xfrm>
            <a:off x="457200" y="857232"/>
            <a:ext cx="8229600" cy="5268931"/>
          </a:xfrm>
        </p:spPr>
        <p:txBody>
          <a:bodyPr>
            <a:normAutofit fontScale="92500"/>
          </a:bodyPr>
          <a:lstStyle/>
          <a:p>
            <a:pPr algn="just"/>
            <a:r>
              <a:rPr lang="ar-SA" b="1" dirty="0" smtClean="0"/>
              <a:t>القلب</a:t>
            </a:r>
            <a:r>
              <a:rPr lang="ar-IQ" b="1" dirty="0" smtClean="0"/>
              <a:t>:</a:t>
            </a:r>
            <a:r>
              <a:rPr lang="ar-SA" dirty="0" smtClean="0"/>
              <a:t> </a:t>
            </a:r>
            <a:r>
              <a:rPr lang="ar-SA" dirty="0"/>
              <a:t>هو </a:t>
            </a:r>
            <a:r>
              <a:rPr lang="ar-IQ" dirty="0" smtClean="0"/>
              <a:t>عضلة ماصة كابسة للدم تقوم مقام المضخة مخروطية  الشكل </a:t>
            </a:r>
            <a:r>
              <a:rPr lang="ar-SA" dirty="0" smtClean="0"/>
              <a:t>محاطا </a:t>
            </a:r>
            <a:r>
              <a:rPr lang="ar-SA" dirty="0"/>
              <a:t>من الخارج بغشاء مكونا كيس يطلق عليه (التامور) </a:t>
            </a:r>
            <a:r>
              <a:rPr lang="en-US" dirty="0"/>
              <a:t>Pericardium</a:t>
            </a:r>
            <a:r>
              <a:rPr lang="ar-SA" dirty="0"/>
              <a:t>  ويبطنه من الداخل غشاء شفاف يسمى الشغاف </a:t>
            </a:r>
            <a:r>
              <a:rPr lang="en-US" dirty="0" err="1"/>
              <a:t>Endocardium</a:t>
            </a:r>
            <a:r>
              <a:rPr lang="ar-SA" dirty="0"/>
              <a:t>   وتتألف جدران القلب بصورة رئيسية من خلايا عضلية </a:t>
            </a:r>
            <a:r>
              <a:rPr lang="ar-SA" dirty="0" smtClean="0"/>
              <a:t>ويقسم قلب </a:t>
            </a:r>
            <a:r>
              <a:rPr lang="ar-SA" dirty="0"/>
              <a:t>الإنسان الى قسمين أيمن وأيسر، وكل منهما يتكون من أذين  وبطين، ويفصلهما صمام يسمح بمرور الدم من الأذين الى البطين ولا يسمح للجريان بالاتجاه المعاكس، ويسمى الصمام الأذيني </a:t>
            </a:r>
            <a:r>
              <a:rPr lang="ar-SA" dirty="0" err="1"/>
              <a:t>البطيني</a:t>
            </a:r>
            <a:r>
              <a:rPr lang="ar-SA" dirty="0"/>
              <a:t> الأيسر "الصمام التاجي" </a:t>
            </a:r>
            <a:r>
              <a:rPr lang="en-US" dirty="0"/>
              <a:t>Mitral valve</a:t>
            </a:r>
            <a:r>
              <a:rPr lang="ar-SA" dirty="0"/>
              <a:t>   اما الصمام الأذيني </a:t>
            </a:r>
            <a:r>
              <a:rPr lang="ar-SA" dirty="0" err="1"/>
              <a:t>البطيني</a:t>
            </a:r>
            <a:r>
              <a:rPr lang="ar-SA" dirty="0"/>
              <a:t> الأيمن يسمى "الصمام الثلاثي الشرفات" </a:t>
            </a:r>
            <a:r>
              <a:rPr lang="en-US" dirty="0"/>
              <a:t>Tricuspid valve</a:t>
            </a:r>
            <a:r>
              <a:rPr lang="ar-SA" dirty="0"/>
              <a:t> والموضح في الشكل رقم (1)  </a:t>
            </a:r>
            <a:r>
              <a:rPr lang="ar-AE" dirty="0" smtClean="0"/>
              <a:t>وهي </a:t>
            </a:r>
            <a:r>
              <a:rPr lang="ar-AE" dirty="0" err="1" smtClean="0"/>
              <a:t>اهم</a:t>
            </a:r>
            <a:r>
              <a:rPr lang="ar-AE" dirty="0" smtClean="0"/>
              <a:t> عضلة في جسم </a:t>
            </a:r>
            <a:r>
              <a:rPr lang="ar-AE" dirty="0" err="1" smtClean="0"/>
              <a:t>الانسان</a:t>
            </a:r>
            <a:endParaRPr lang="en-US" dirty="0"/>
          </a:p>
          <a:p>
            <a:endParaRPr lang="ar-A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600" b="1" dirty="0"/>
              <a:t>ما هي اهم خصائص ومميزات عضلة القلب </a:t>
            </a:r>
            <a:endParaRPr lang="ar-IQ" sz="3600" dirty="0"/>
          </a:p>
        </p:txBody>
      </p:sp>
      <p:sp>
        <p:nvSpPr>
          <p:cNvPr id="3" name="عنصر نائب للمحتوى 2"/>
          <p:cNvSpPr>
            <a:spLocks noGrp="1"/>
          </p:cNvSpPr>
          <p:nvPr>
            <p:ph idx="1"/>
          </p:nvPr>
        </p:nvSpPr>
        <p:spPr/>
        <p:txBody>
          <a:bodyPr>
            <a:normAutofit fontScale="92500" lnSpcReduction="20000"/>
          </a:bodyPr>
          <a:lstStyle/>
          <a:p>
            <a:pPr marL="0" indent="0">
              <a:buNone/>
            </a:pPr>
            <a:r>
              <a:rPr lang="ar-IQ" sz="2800" b="1" dirty="0"/>
              <a:t>ماهي خصائص ومميزات عضلة القلب :</a:t>
            </a:r>
            <a:endParaRPr lang="en-US" sz="2800" b="1" dirty="0"/>
          </a:p>
          <a:p>
            <a:pPr marL="0" indent="0">
              <a:buNone/>
            </a:pPr>
            <a:r>
              <a:rPr lang="ar-IQ" sz="2800" b="1" dirty="0"/>
              <a:t>1-ذاتية الانقباض</a:t>
            </a:r>
            <a:endParaRPr lang="en-US" sz="2800" b="1" dirty="0"/>
          </a:p>
          <a:p>
            <a:pPr marL="0" indent="0">
              <a:buNone/>
            </a:pPr>
            <a:r>
              <a:rPr lang="ar-IQ" sz="2800" b="1" dirty="0"/>
              <a:t>2- نظمية (التقلص والانبساط) </a:t>
            </a:r>
            <a:endParaRPr lang="en-US" sz="2800" b="1" dirty="0"/>
          </a:p>
          <a:p>
            <a:pPr marL="0" indent="0">
              <a:buNone/>
            </a:pPr>
            <a:r>
              <a:rPr lang="ar-IQ" sz="2800" b="1" dirty="0"/>
              <a:t>3- مرحلة العصيان </a:t>
            </a:r>
            <a:endParaRPr lang="en-US" sz="2800" b="1" dirty="0"/>
          </a:p>
          <a:p>
            <a:pPr marL="0" indent="0">
              <a:buNone/>
            </a:pPr>
            <a:r>
              <a:rPr lang="ar-IQ" sz="2800" b="1" dirty="0"/>
              <a:t>4-التاثر </a:t>
            </a:r>
            <a:r>
              <a:rPr lang="ar-IQ" sz="2800" b="1" dirty="0" smtClean="0"/>
              <a:t>بالأملاح </a:t>
            </a:r>
            <a:r>
              <a:rPr lang="ar-IQ" sz="2800" b="1" dirty="0"/>
              <a:t>المعدنية </a:t>
            </a:r>
            <a:endParaRPr lang="en-US" sz="2800" b="1" dirty="0"/>
          </a:p>
          <a:p>
            <a:pPr marL="0" indent="0">
              <a:buNone/>
            </a:pPr>
            <a:r>
              <a:rPr lang="ar-IQ" sz="2800" b="1" dirty="0"/>
              <a:t>5-مخططة </a:t>
            </a:r>
            <a:r>
              <a:rPr lang="ar-IQ" sz="2800" b="1" dirty="0" smtClean="0"/>
              <a:t>لاإرادية </a:t>
            </a:r>
            <a:endParaRPr lang="en-US" sz="2800" b="1" dirty="0"/>
          </a:p>
          <a:p>
            <a:pPr marL="0" indent="0">
              <a:buNone/>
            </a:pPr>
            <a:r>
              <a:rPr lang="ar-IQ" sz="2800" b="1" dirty="0"/>
              <a:t>6-مجوفة (اليافها متصلة بعضها ببعض ) </a:t>
            </a:r>
            <a:r>
              <a:rPr lang="ar-IQ" sz="2800" b="1" dirty="0" err="1"/>
              <a:t>كانها</a:t>
            </a:r>
            <a:r>
              <a:rPr lang="ar-IQ" sz="2800" b="1" dirty="0"/>
              <a:t> ليف واحد</a:t>
            </a:r>
            <a:endParaRPr lang="en-US" sz="2800" b="1" dirty="0"/>
          </a:p>
          <a:p>
            <a:pPr marL="0" indent="0">
              <a:buNone/>
            </a:pPr>
            <a:r>
              <a:rPr lang="ar-IQ" sz="2800" b="1" dirty="0"/>
              <a:t>7- تتصل اليافها </a:t>
            </a:r>
            <a:r>
              <a:rPr lang="ar-IQ" sz="2800" b="1" dirty="0" smtClean="0"/>
              <a:t>بأقراص </a:t>
            </a:r>
            <a:r>
              <a:rPr lang="ar-IQ" sz="2800" b="1" dirty="0"/>
              <a:t>بينية </a:t>
            </a:r>
            <a:endParaRPr lang="en-US" sz="2800" b="1" dirty="0"/>
          </a:p>
          <a:p>
            <a:pPr marL="0" indent="0">
              <a:buNone/>
            </a:pPr>
            <a:r>
              <a:rPr lang="ar-IQ" sz="2800" b="1" dirty="0"/>
              <a:t>8-تخضع لقاعدة الكل او </a:t>
            </a:r>
            <a:r>
              <a:rPr lang="ar-IQ" sz="2800" b="1" dirty="0" smtClean="0"/>
              <a:t>لا شيء</a:t>
            </a:r>
            <a:endParaRPr lang="ar-IQ" sz="2800" b="1" dirty="0"/>
          </a:p>
          <a:p>
            <a:pPr marL="0" indent="0">
              <a:buNone/>
            </a:pPr>
            <a:r>
              <a:rPr lang="ar-IQ" sz="2800" b="1" dirty="0" smtClean="0"/>
              <a:t>9-تعتمد </a:t>
            </a:r>
            <a:r>
              <a:rPr lang="ar-IQ" sz="2800" b="1" dirty="0"/>
              <a:t>على نظام الطاقة </a:t>
            </a:r>
            <a:r>
              <a:rPr lang="ar-IQ" sz="2800" b="1" dirty="0" smtClean="0"/>
              <a:t>الهوائي</a:t>
            </a:r>
          </a:p>
          <a:p>
            <a:pPr marL="0" indent="0">
              <a:buNone/>
            </a:pPr>
            <a:r>
              <a:rPr lang="ar-IQ" sz="2800" b="1" dirty="0" smtClean="0"/>
              <a:t>10-العضلة الوحيدة المجوفة </a:t>
            </a:r>
          </a:p>
          <a:p>
            <a:pPr marL="0" indent="0">
              <a:buNone/>
            </a:pPr>
            <a:endParaRPr lang="ar-IQ" sz="2800" b="1" dirty="0" smtClean="0"/>
          </a:p>
          <a:p>
            <a:pPr marL="0" indent="0">
              <a:buNone/>
            </a:pPr>
            <a:endParaRPr lang="en-US" sz="2800" b="1" dirty="0"/>
          </a:p>
          <a:p>
            <a:endParaRPr lang="ar-IQ" sz="2800" dirty="0"/>
          </a:p>
        </p:txBody>
      </p:sp>
    </p:spTree>
    <p:extLst>
      <p:ext uri="{BB962C8B-B14F-4D97-AF65-F5344CB8AC3E}">
        <p14:creationId xmlns:p14="http://schemas.microsoft.com/office/powerpoint/2010/main" xmlns="" val="3220511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0"/>
            <a:ext cx="8115328" cy="857232"/>
          </a:xfrm>
        </p:spPr>
        <p:txBody>
          <a:bodyPr>
            <a:normAutofit/>
          </a:bodyPr>
          <a:lstStyle/>
          <a:p>
            <a:r>
              <a:rPr lang="ar-SA" u="sng" dirty="0"/>
              <a:t>خصائص الخلايا العضلية </a:t>
            </a:r>
            <a:r>
              <a:rPr lang="ar-SA" u="sng" dirty="0" smtClean="0"/>
              <a:t>القلبية</a:t>
            </a:r>
            <a:endParaRPr lang="ar-AE" dirty="0"/>
          </a:p>
        </p:txBody>
      </p:sp>
      <p:sp>
        <p:nvSpPr>
          <p:cNvPr id="3" name="عنصر نائب للمحتوى 2"/>
          <p:cNvSpPr>
            <a:spLocks noGrp="1"/>
          </p:cNvSpPr>
          <p:nvPr>
            <p:ph idx="1"/>
          </p:nvPr>
        </p:nvSpPr>
        <p:spPr>
          <a:xfrm>
            <a:off x="457200" y="928670"/>
            <a:ext cx="8229600" cy="5197493"/>
          </a:xfrm>
        </p:spPr>
        <p:txBody>
          <a:bodyPr>
            <a:normAutofit/>
          </a:bodyPr>
          <a:lstStyle/>
          <a:p>
            <a:pPr algn="just"/>
            <a:r>
              <a:rPr lang="ar-SA" dirty="0"/>
              <a:t>ان خلايا العضلة القلبية تكون مرتبة على شكل طبقات محزومة سوية بقوة وعلى </a:t>
            </a:r>
            <a:r>
              <a:rPr lang="ar-SA" u="sng" dirty="0"/>
              <a:t>شكل دائرة كاملة على التجاويف والحجر المملوءة بالدم</a:t>
            </a:r>
            <a:r>
              <a:rPr lang="ar-SA" dirty="0"/>
              <a:t> ، وعندما تنقبض جدران حجرة ما ، فأنها تكون انقباضا كليا ، ومسببة ضغطا على الدم الذي تحتويه ، </a:t>
            </a:r>
            <a:r>
              <a:rPr lang="ar-SA" u="sng" dirty="0"/>
              <a:t>وتجمع العضلة القلبية خصائص كل من العضلات الملساء والعضلات الهيكلية ،</a:t>
            </a:r>
            <a:r>
              <a:rPr lang="ar-SA" dirty="0"/>
              <a:t> إذ أنها مخططة نتيجة لترتيب الخيوط البروتينية السميكة المايوسين</a:t>
            </a:r>
            <a:r>
              <a:rPr lang="en-US" dirty="0"/>
              <a:t>myosin</a:t>
            </a:r>
            <a:r>
              <a:rPr lang="ar-SA" dirty="0"/>
              <a:t> </a:t>
            </a:r>
            <a:r>
              <a:rPr lang="ar-SA" dirty="0" smtClean="0"/>
              <a:t>  </a:t>
            </a:r>
            <a:r>
              <a:rPr lang="ar-SA" dirty="0"/>
              <a:t>والخيوط الرقيقة الاكتين </a:t>
            </a:r>
            <a:r>
              <a:rPr lang="en-US" dirty="0"/>
              <a:t>actin</a:t>
            </a:r>
            <a:r>
              <a:rPr lang="ar-SA" dirty="0"/>
              <a:t> ولكنها اقصر </a:t>
            </a:r>
            <a:r>
              <a:rPr lang="ar-SA" u="sng" dirty="0"/>
              <a:t>واكثر تفرعا من الخلايا العضلية الهيكلية، وترتبط نهايات الخلايا ببعضها بتراكيب تسمى الأقراص البينية ،</a:t>
            </a:r>
            <a:r>
              <a:rPr lang="ar-SA" dirty="0"/>
              <a:t> والموضحة في شكل رقم(3)</a:t>
            </a:r>
            <a:endParaRPr lang="en-US" dirty="0"/>
          </a:p>
          <a:p>
            <a:endParaRPr lang="ar-AE"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3398</TotalTime>
  <Words>5361</Words>
  <Application>Microsoft Office PowerPoint</Application>
  <PresentationFormat>عرض على الشاشة (3:4)‏</PresentationFormat>
  <Paragraphs>249</Paragraphs>
  <Slides>57</Slides>
  <Notes>0</Notes>
  <HiddenSlides>0</HiddenSlides>
  <MMClips>0</MMClips>
  <ScaleCrop>false</ScaleCrop>
  <HeadingPairs>
    <vt:vector size="4" baseType="variant">
      <vt:variant>
        <vt:lpstr>سمة</vt:lpstr>
      </vt:variant>
      <vt:variant>
        <vt:i4>1</vt:i4>
      </vt:variant>
      <vt:variant>
        <vt:lpstr>عناوين الشرائح</vt:lpstr>
      </vt:variant>
      <vt:variant>
        <vt:i4>57</vt:i4>
      </vt:variant>
    </vt:vector>
  </HeadingPairs>
  <TitlesOfParts>
    <vt:vector size="58" baseType="lpstr">
      <vt:lpstr>سمة Office</vt:lpstr>
      <vt:lpstr>قال رسول الله (ص) العقول اقفال مفاتحه السؤال ،اسألوا رحمكم الله فالمثابين اربعة :السائل والمجيب والمستمع والمحب لهم </vt:lpstr>
      <vt:lpstr>الشريحة 2</vt:lpstr>
      <vt:lpstr>معلومات عامه عن عظمة عضلة القلب</vt:lpstr>
      <vt:lpstr>الشريحة 4</vt:lpstr>
      <vt:lpstr>الشريحة 5</vt:lpstr>
      <vt:lpstr>الشريحة 6</vt:lpstr>
      <vt:lpstr>القلب   CARDIAC(وظيفة وشكل وتجاويف عضلة القلب)</vt:lpstr>
      <vt:lpstr>ما هي اهم خصائص ومميزات عضلة القلب </vt:lpstr>
      <vt:lpstr>خصائص الخلايا العضلية القلبية</vt:lpstr>
      <vt:lpstr>الشريحة 10</vt:lpstr>
      <vt:lpstr>الشريحة 11</vt:lpstr>
      <vt:lpstr>و تكون (الموجة ت) مرتفعة في حالات : زيادة البوتاسيوم في الدم</vt:lpstr>
      <vt:lpstr>الشريحة 13</vt:lpstr>
      <vt:lpstr>العوامل المؤثرة على ضربات القلب</vt:lpstr>
      <vt:lpstr>الشريحة 15</vt:lpstr>
      <vt:lpstr>الشريحة 16</vt:lpstr>
      <vt:lpstr>الشريحة 17</vt:lpstr>
      <vt:lpstr>الشريحة 18</vt:lpstr>
      <vt:lpstr>تأثير الخضوع للمناهج التدريبية على عضلة القلب</vt:lpstr>
      <vt:lpstr>أسباب تباطؤا النبض في حالات الراحة ؟</vt:lpstr>
      <vt:lpstr>الشريحة 21</vt:lpstr>
      <vt:lpstr> الفرق في ارتفاع مـــعدل ضربات القلب الى الحدود  القصوى بين المـــدربين وغـــــير المــــــــدربين </vt:lpstr>
      <vt:lpstr>الشريحة 23</vt:lpstr>
      <vt:lpstr>الشريحة 24</vt:lpstr>
      <vt:lpstr>الشريحة 25</vt:lpstr>
      <vt:lpstr>الشريحة 26</vt:lpstr>
      <vt:lpstr>الشريحة 27</vt:lpstr>
      <vt:lpstr>الشريحة 28</vt:lpstr>
      <vt:lpstr>ماهي الآلية التي يستخدمها القلب لإيصال الكمية الكافية من الدم التي لا تنسجم مع قابليته للعضلات اثناء الجهد البدني؟ </vt:lpstr>
      <vt:lpstr>الشريحة 30</vt:lpstr>
      <vt:lpstr>الشريحة 31</vt:lpstr>
      <vt:lpstr>القلب والجهاز الهرموني والتمرين الرياضي </vt:lpstr>
      <vt:lpstr>الشريحة 33</vt:lpstr>
      <vt:lpstr>الشريحة 34</vt:lpstr>
      <vt:lpstr>الشريحة 35</vt:lpstr>
      <vt:lpstr>مكونات الجهاز العصبي </vt:lpstr>
      <vt:lpstr>جهاز الاستثارة والتوصيل </vt:lpstr>
      <vt:lpstr>مسارات انتشار الإثارة الكهربائية</vt:lpstr>
      <vt:lpstr>الشريحة 39</vt:lpstr>
      <vt:lpstr>مخطط القلب الكهربائي   lectrocardiography وعلاقته بالنشاط الرياضي</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lpstr>دوران الدم الإكليلي وعلاقته بالتمرين الرياضي</vt:lpstr>
      <vt:lpstr>الشريحة 51</vt:lpstr>
      <vt:lpstr>الشريحة 52</vt:lpstr>
      <vt:lpstr>قلب الرياضي والتضخم الفسيولوجي:</vt:lpstr>
      <vt:lpstr>الشريحة 54</vt:lpstr>
      <vt:lpstr>ماهي عوامل التحكم بالنمو لأعضاء الجسم ومنها القلب </vt:lpstr>
      <vt:lpstr>الشريحة 56</vt:lpstr>
      <vt:lpstr>الشريحة 57</vt:lpstr>
    </vt:vector>
  </TitlesOfParts>
  <Company>OFFICE2007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لا قوي أقوى ممن قوي على نفسه فملكها</dc:title>
  <dc:creator>abumada</dc:creator>
  <cp:lastModifiedBy>Saleh-PC</cp:lastModifiedBy>
  <cp:revision>145</cp:revision>
  <dcterms:created xsi:type="dcterms:W3CDTF">2012-05-14T06:14:07Z</dcterms:created>
  <dcterms:modified xsi:type="dcterms:W3CDTF">2018-12-06T12:09:05Z</dcterms:modified>
</cp:coreProperties>
</file>